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1"/>
  </p:notesMasterIdLst>
  <p:handoutMasterIdLst>
    <p:handoutMasterId r:id="rId5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03" r:id="rId28"/>
    <p:sldId id="304" r:id="rId29"/>
    <p:sldId id="305"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50" autoAdjust="0"/>
    <p:restoredTop sz="75498" autoAdjust="0"/>
  </p:normalViewPr>
  <p:slideViewPr>
    <p:cSldViewPr snapToGrid="0">
      <p:cViewPr varScale="1">
        <p:scale>
          <a:sx n="65" d="100"/>
          <a:sy n="65" d="100"/>
        </p:scale>
        <p:origin x="1488" y="6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2016-01-12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a:t>
            </a:r>
            <a:r>
              <a:rPr lang="en-US" dirty="0" smtClean="0"/>
              <a:t>practices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a:t>
            </a:r>
            <a:r>
              <a:rPr lang="en-US" dirty="0" err="1" smtClean="0"/>
              <a:t>iis-lb</a:t>
            </a:r>
            <a:r>
              <a:rPr lang="en-US" dirty="0" smtClean="0"/>
              <a:t> cookbook, there is an defined attribute that establishes the members</a:t>
            </a:r>
            <a:r>
              <a:rPr lang="en-US" baseline="0" dirty="0" smtClean="0"/>
              <a:t> that receive the proxy requests from the load balancer. This is available in a node attribute available through `node['</a:t>
            </a:r>
            <a:r>
              <a:rPr lang="en-US" baseline="0" dirty="0" err="1" smtClean="0"/>
              <a:t>iis-lb</a:t>
            </a:r>
            <a:r>
              <a:rPr lang="en-US" baseline="0" dirty="0" smtClean="0"/>
              <a:t>']['members</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a:t>
            </a:r>
            <a:r>
              <a:rPr lang="en-US" dirty="0" smtClean="0"/>
              <a:t>generate our wrapper cookbook named </a:t>
            </a:r>
            <a:r>
              <a:rPr lang="en-US" dirty="0" err="1" smtClean="0"/>
              <a:t>myiis</a:t>
            </a:r>
            <a:r>
              <a:rPr lang="en-US" dirty="0" smtClean="0"/>
              <a:t>-lb.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a:t>
            </a:r>
            <a:r>
              <a:rPr lang="en-US" dirty="0" err="1" smtClean="0"/>
              <a:t>iis-lb</a:t>
            </a:r>
            <a:r>
              <a:rPr lang="en-US" dirty="0" smtClean="0"/>
              <a:t>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a:t>
            </a:r>
            <a:r>
              <a:rPr lang="en-US" baseline="0" dirty="0" err="1" smtClean="0"/>
              <a:t>iis-lb</a:t>
            </a:r>
            <a:r>
              <a:rPr lang="en-US" baseline="0" dirty="0" smtClean="0"/>
              <a:t>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a:t>
            </a:r>
            <a:r>
              <a:rPr lang="en-US" dirty="0" err="1" smtClean="0"/>
              <a:t>iis-lb</a:t>
            </a:r>
            <a:r>
              <a:rPr lang="en-US" dirty="0" smtClean="0"/>
              <a:t> cookbook assumes that there are two different services running on the localhost at port 4000 and port 4001. The </a:t>
            </a:r>
            <a:r>
              <a:rPr lang="en-US" dirty="0" err="1" smtClean="0"/>
              <a:t>iis-lb</a:t>
            </a:r>
            <a:r>
              <a:rPr lang="en-US" dirty="0" smtClean="0"/>
              <a:t> process will relay messages to itself to those two ports. </a:t>
            </a:r>
          </a:p>
          <a:p>
            <a:endParaRPr lang="en-US" dirty="0" smtClean="0"/>
          </a:p>
          <a:p>
            <a:r>
              <a:rPr lang="en-US" dirty="0" smtClean="0"/>
              <a:t>That is not our configuration. First, we currently only have one system that we want to route traffic.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a:t>
            </a:r>
            <a:r>
              <a:rPr lang="en-US" baseline="0" dirty="0" err="1" smtClean="0"/>
              <a:t>iis-lb</a:t>
            </a:r>
            <a:r>
              <a:rPr lang="en-US" baseline="0" dirty="0" smtClean="0"/>
              <a:t>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With cloud providers that generate machines for you often assign internal IP addresses, those values may not work properly.</a:t>
            </a:r>
          </a:p>
          <a:p>
            <a:endParaRPr lang="en-US" dirty="0" smtClean="0"/>
          </a:p>
          <a:p>
            <a:r>
              <a:rPr lang="en-US" dirty="0" smtClean="0"/>
              <a:t>Instructor</a:t>
            </a:r>
            <a:r>
              <a:rPr lang="en-US" baseline="0" dirty="0" smtClean="0"/>
              <a:t> Note: The IP addresses of the nodes that were used during the creation of this training were based on Amazon Web Services (AWS). The address reported by </a:t>
            </a:r>
            <a:r>
              <a:rPr lang="en-US" baseline="0" dirty="0" err="1" smtClean="0"/>
              <a:t>Ohai</a:t>
            </a:r>
            <a:r>
              <a:rPr lang="en-US" baseline="0" dirty="0" smtClean="0"/>
              <a:t> is often the private, internal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a:t>
            </a:r>
            <a:r>
              <a:rPr lang="en-US" dirty="0" err="1" smtClean="0"/>
              <a:t>myiis-lb</a:t>
            </a:r>
            <a:r>
              <a:rPr lang="en-US" dirty="0" smtClean="0"/>
              <a:t>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the following example code within the README that the</a:t>
            </a:r>
            <a:r>
              <a:rPr lang="en-US" baseline="0" dirty="0" smtClean="0"/>
              <a:t> author has provided. This example code shows how to override the default values within a recipe. Copy and paste the example code into the default recipe above the </a:t>
            </a:r>
            <a:r>
              <a:rPr lang="en-US" baseline="0" dirty="0" err="1" smtClean="0"/>
              <a:t>include_recipe</a:t>
            </a:r>
            <a:r>
              <a:rPr lang="en-US" baseline="0" dirty="0" smtClean="0"/>
              <a:t> line.</a:t>
            </a:r>
          </a:p>
          <a:p>
            <a:endParaRPr lang="en-US" baseline="0" dirty="0" smtClean="0"/>
          </a:p>
          <a:p>
            <a:r>
              <a:rPr lang="en-US" baseline="0" dirty="0" smtClean="0"/>
              <a:t>More modifications are still necessary to override the original recipe and replace it with the values of the systems within our infrastructure.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a:t>
            </a:r>
          </a:p>
          <a:p>
            <a:endParaRPr lang="en-US" dirty="0" smtClean="0"/>
          </a:p>
          <a:p>
            <a:r>
              <a:rPr lang="en-US" dirty="0" smtClean="0"/>
              <a:t>Then update the information for the remaining member</a:t>
            </a:r>
            <a:r>
              <a:rPr lang="en-US" baseline="0" dirty="0" smtClean="0"/>
              <a:t> </a:t>
            </a:r>
            <a:r>
              <a:rPr lang="en-US" dirty="0" smtClean="0"/>
              <a:t>to include the public ipaddress</a:t>
            </a:r>
            <a:r>
              <a:rPr lang="en-US" baseline="0" dirty="0" smtClean="0"/>
              <a:t> and hostname for </a:t>
            </a:r>
            <a:r>
              <a:rPr lang="en-US" dirty="0" smtClean="0"/>
              <a:t>node1</a:t>
            </a:r>
            <a:r>
              <a:rPr lang="en-US" baseline="0" dirty="0" smtClean="0"/>
              <a:t> (shown in green). </a:t>
            </a:r>
          </a:p>
          <a:p>
            <a:endParaRPr lang="en-US" baseline="0" dirty="0" smtClean="0"/>
          </a:p>
          <a:p>
            <a:r>
              <a:rPr lang="en-US" baseline="0" dirty="0" smtClean="0"/>
              <a:t>NOTE: Your details will be different than the values that appear here. Use the `knife node show -a ec2` command to find the public hostname and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recipe should appear like the following (with your custom values). Here we have a default recipe that first replaces the default values with only one default value which is your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a:t>
            </a:r>
            <a:r>
              <a:rPr lang="en-US" baseline="0" dirty="0" err="1" smtClean="0"/>
              <a:t>myiis-lb</a:t>
            </a:r>
            <a:r>
              <a:rPr lang="en-US" baseline="0" dirty="0" smtClean="0"/>
              <a:t>'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a:t>
            </a:r>
            <a:r>
              <a:rPr lang="en-US" dirty="0" err="1" smtClean="0"/>
              <a:t>iis-lb</a:t>
            </a:r>
            <a:r>
              <a:rPr lang="en-US" dirty="0" smtClean="0"/>
              <a:t> cookbook and its dependencies as well. The </a:t>
            </a:r>
            <a:r>
              <a:rPr lang="en-US" dirty="0" err="1" smtClean="0"/>
              <a:t>iis-lb</a:t>
            </a:r>
            <a:r>
              <a:rPr lang="en-US" dirty="0" smtClean="0"/>
              <a:t>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load balancer. </a:t>
            </a:r>
          </a:p>
          <a:p>
            <a:endParaRPr lang="en-US" dirty="0" smtClean="0"/>
          </a:p>
          <a:p>
            <a:r>
              <a:rPr lang="en-US" dirty="0" smtClean="0"/>
              <a:t>A load balancer is able to receive requests and relay them to other systems. In our case, we specifically want to use the load balancer to balance the entire traffic load between one or more systems.</a:t>
            </a:r>
          </a:p>
          <a:p>
            <a:endParaRPr lang="en-US" dirty="0" smtClean="0"/>
          </a:p>
          <a:p>
            <a:r>
              <a:rPr lang="en-US" dirty="0" smtClean="0"/>
              <a:t>This means we will need to establish a new node within our organization, install the necessary software to make the node a load balancer, and configure it so that it will relay requests to our existing node running </a:t>
            </a:r>
            <a:r>
              <a:rPr lang="en-US" dirty="0" err="1" smtClean="0"/>
              <a:t>iis</a:t>
            </a:r>
            <a:r>
              <a:rPr lang="en-US" dirty="0" smtClean="0"/>
              <a:t>-demo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
            </a:r>
            <a:r>
              <a:rPr lang="en-US" dirty="0" err="1" smtClean="0"/>
              <a:t>myiis-lb</a:t>
            </a:r>
            <a:r>
              <a:rPr lang="en-US" dirty="0" smtClean="0"/>
              <a:t> cookbook's default recipe is ready to be assigned to a run list of a node. So we'll need another node. The</a:t>
            </a:r>
            <a:r>
              <a:rPr lang="en-US" baseline="0" dirty="0" smtClean="0"/>
              <a:t> new load balancer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a:t>
            </a:r>
            <a:r>
              <a:rPr lang="en-US" dirty="0" err="1" smtClean="0"/>
              <a:t>myiis-lb's</a:t>
            </a:r>
            <a:r>
              <a:rPr lang="en-US" dirty="0" smtClean="0"/>
              <a:t> default recipe. </a:t>
            </a:r>
          </a:p>
          <a:p>
            <a:endParaRPr lang="en-US" dirty="0" smtClean="0"/>
          </a:p>
          <a:p>
            <a:r>
              <a:rPr lang="en-US" dirty="0" smtClean="0"/>
              <a:t>After setting that value, RDP into that node with the provided user name and password. </a:t>
            </a:r>
          </a:p>
          <a:p>
            <a:endParaRPr lang="en-US" dirty="0" smtClean="0"/>
          </a:p>
          <a:p>
            <a:r>
              <a:rPr lang="en-US" dirty="0" smtClean="0"/>
              <a:t>Then run 'sudo chef-client' to apply the recipes defined in this node's run list.</a:t>
            </a:r>
          </a:p>
          <a:p>
            <a:endParaRPr lang="en-US" dirty="0" smtClean="0"/>
          </a:p>
          <a:p>
            <a:r>
              <a:rPr lang="en-US" dirty="0" smtClean="0"/>
              <a:t>Then verify that your new node's default website is properly redirecting traffic to the original web node you previously set up.</a:t>
            </a:r>
          </a:p>
          <a:p>
            <a:endParaRPr lang="en-US" dirty="0" smtClean="0"/>
          </a:p>
          <a:p>
            <a:r>
              <a:rPr lang="en-US" dirty="0" smtClean="0"/>
              <a:t>Instructor Note: Allow 12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a:t>
            </a:r>
            <a:r>
              <a:rPr lang="en-US" dirty="0" err="1" smtClean="0"/>
              <a:t>myiis-lb</a:t>
            </a:r>
            <a:r>
              <a:rPr lang="en-US" dirty="0" smtClean="0"/>
              <a:t>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a:t>
            </a:r>
            <a:r>
              <a:rPr lang="en-US" smtClean="0"/>
              <a:t>winrm' </a:t>
            </a:r>
            <a:r>
              <a:rPr lang="en-US" dirty="0" smtClean="0"/>
              <a:t>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t>
            </a:r>
            <a:r>
              <a:rPr lang="en-US" dirty="0" err="1" smtClean="0"/>
              <a:t>iis</a:t>
            </a:r>
            <a:r>
              <a:rPr lang="en-US" dirty="0" smtClean="0"/>
              <a:t>-demo on our first node, we could do the same thing here with a load balancer. We could read</a:t>
            </a:r>
            <a:r>
              <a:rPr lang="en-US" baseline="0" dirty="0" smtClean="0"/>
              <a:t> documentation or find tutorials on how to implement IIS as a load balancer. They would likely have us install necessary applications, set the configuration for the applications, write out files, and start the service.</a:t>
            </a:r>
          </a:p>
          <a:p>
            <a:endParaRPr lang="en-US" dirty="0" smtClean="0"/>
          </a:p>
          <a:p>
            <a:r>
              <a:rPr lang="en-US" dirty="0" smtClean="0"/>
              <a:t>The </a:t>
            </a:r>
            <a:r>
              <a:rPr lang="en-US" dirty="0" err="1" smtClean="0"/>
              <a:t>powershell_script</a:t>
            </a:r>
            <a:r>
              <a:rPr lang="en-US" baseline="0" dirty="0" smtClean="0"/>
              <a:t> resource, t</a:t>
            </a:r>
            <a:r>
              <a:rPr lang="en-US" dirty="0" smtClean="0"/>
              <a:t>emplate resource</a:t>
            </a:r>
            <a:r>
              <a:rPr lang="en-US" baseline="0" dirty="0" smtClean="0"/>
              <a:t>, </a:t>
            </a:r>
            <a:r>
              <a:rPr lang="en-US" baseline="0" dirty="0" err="1" smtClean="0"/>
              <a:t>registry_key</a:t>
            </a:r>
            <a:r>
              <a:rPr lang="en-US" baseline="0" dirty="0" smtClean="0"/>
              <a:t> resource, and s</a:t>
            </a:r>
            <a:r>
              <a:rPr lang="en-US" dirty="0" smtClean="0"/>
              <a:t>ervice resource</a:t>
            </a:r>
            <a:r>
              <a:rPr lang="en-US" baseline="0" dirty="0" smtClean="0"/>
              <a:t> </a:t>
            </a:r>
            <a:r>
              <a:rPr lang="en-US" dirty="0" smtClean="0"/>
              <a:t>are the core of configuration management</a:t>
            </a:r>
            <a:r>
              <a:rPr lang="en-US" baseline="0" dirty="0" smtClean="0"/>
              <a:t> on Windows. </a:t>
            </a:r>
            <a:r>
              <a:rPr lang="en-US" dirty="0" smtClean="0"/>
              <a:t>Most every recipe</a:t>
            </a:r>
            <a:r>
              <a:rPr lang="en-US" baseline="0" dirty="0" smtClean="0"/>
              <a:t> you write will often use these fundamental resources</a:t>
            </a:r>
            <a:r>
              <a:rPr lang="en-US" dirty="0" smtClean="0"/>
              <a:t>.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There are a lot of options for defining the search criteria that we will continue to explore. The most important criteria in this instance is star-colon-star. This means that we want to issue a command to all nodes. </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So if you want to execute a "sudo chef-client" run for all of your nodes, you should write out this command.</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You would need to provide the user name to log into the system, the password for that system, and then finally the command to execute.</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In this way, you could easily ask your nodes to update from your current workstation as long as they all have the same login credentials. For more security, you should likely use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load balancer. It should display the web page of the web server node that the load balancer is configured to </a:t>
            </a:r>
            <a:r>
              <a:rPr lang="en-US" baseline="0" smtClean="0"/>
              <a:t>serve</a:t>
            </a:r>
            <a:r>
              <a:rPr lang="en-US" baseline="0" smtClean="0"/>
              <a:t>.</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a:t>
            </a:r>
            <a:r>
              <a:rPr lang="en-US" dirty="0" err="1" smtClean="0"/>
              <a:t>myiis-lb's</a:t>
            </a:r>
            <a:r>
              <a:rPr lang="en-US" dirty="0" smtClean="0"/>
              <a:t> cookbook's default recipe--relaying traffic to your first node running the </a:t>
            </a:r>
            <a:r>
              <a:rPr lang="en-US" dirty="0" err="1" smtClean="0"/>
              <a:t>iis</a:t>
            </a:r>
            <a:r>
              <a:rPr lang="en-US" dirty="0" smtClean="0"/>
              <a:t>-demo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winrm</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Even if the cookbook does not work as a whole, there is still value in reading and understand the source code and extracting the pieces you need when creating your own.</a:t>
            </a:r>
            <a:r>
              <a:rPr lang="en-US" baseline="0" dirty="0" smtClean="0"/>
              <a:t> </a:t>
            </a:r>
            <a:r>
              <a:rPr lang="en-US" dirty="0" smtClean="0"/>
              <a:t>With all that said, there is a real benefit to the community site. When you find a cookbook that helps you deliver value quickly, it can be a tremendous boon to your productivity. This is what we are going to take advantage of with the </a:t>
            </a:r>
            <a:r>
              <a:rPr lang="en-US" dirty="0" err="1" smtClean="0"/>
              <a:t>iis-lb</a:t>
            </a:r>
            <a:r>
              <a:rPr lang="en-US" dirty="0" smtClean="0"/>
              <a:t>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a:t>
            </a:r>
            <a:r>
              <a:rPr lang="en-US" dirty="0" err="1" smtClean="0"/>
              <a:t>iis-lb</a:t>
            </a:r>
            <a:r>
              <a:rPr lang="en-US" dirty="0" smtClean="0"/>
              <a:t> (load balancer) cookbook within the community site to learn more about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type the search term "</a:t>
            </a:r>
            <a:r>
              <a:rPr lang="en-US" dirty="0" err="1" smtClean="0"/>
              <a:t>iis-lb</a:t>
            </a:r>
            <a:r>
              <a:rPr lang="en-US" dirty="0" smtClean="0"/>
              <a:t>"</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a:t>
            </a:r>
            <a:r>
              <a:rPr lang="en-US" baseline="0" dirty="0" err="1" smtClean="0"/>
              <a:t>iis-lb</a:t>
            </a:r>
            <a:r>
              <a:rPr lang="en-US" baseline="0" dirty="0" smtClean="0"/>
              <a:t> cookbook is in that result set</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are named after the piece of software that they manage.</a:t>
            </a:r>
            <a:r>
              <a:rPr lang="en-US" baseline="0" dirty="0" smtClean="0"/>
              <a:t> </a:t>
            </a:r>
            <a:r>
              <a:rPr lang="en-US" dirty="0" smtClean="0"/>
              <a:t>Select the cookbook named </a:t>
            </a:r>
            <a:r>
              <a:rPr lang="en-US" dirty="0" err="1" smtClean="0"/>
              <a:t>iis-lb</a:t>
            </a:r>
            <a:r>
              <a:rPr lang="en-US" baseline="0" dirty="0" smtClean="0"/>
              <a:t> </a:t>
            </a:r>
            <a:r>
              <a:rPr lang="en-US" dirty="0" smtClean="0"/>
              <a:t>from the search results</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797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attribute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chef.io/blog/2013/12/03/doing-wrapper-cookbooks-righ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docs.chef.io/supermarket.html#wrapper-cookbook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supermarket.chef.io"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supermarket.chef.io/"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6672" y="1892595"/>
            <a:ext cx="10145338" cy="5463687"/>
          </a:xfrm>
          <a:prstGeom prst="rect">
            <a:avLst/>
          </a:prstGeom>
        </p:spPr>
      </p:pic>
    </p:spTree>
    <p:extLst>
      <p:ext uri="{BB962C8B-B14F-4D97-AF65-F5344CB8AC3E}">
        <p14:creationId xmlns:p14="http://schemas.microsoft.com/office/powerpoint/2010/main" val="233184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623" t="-370" r="623" b="45973"/>
          <a:stretch/>
        </p:blipFill>
        <p:spPr>
          <a:xfrm>
            <a:off x="7226710" y="1481823"/>
            <a:ext cx="8488210" cy="5184871"/>
          </a:xfrm>
          <a:prstGeom prst="rect">
            <a:avLst/>
          </a:prstGeom>
        </p:spPr>
      </p:pic>
    </p:spTree>
    <p:extLst>
      <p:ext uri="{BB962C8B-B14F-4D97-AF65-F5344CB8AC3E}">
        <p14:creationId xmlns:p14="http://schemas.microsoft.com/office/powerpoint/2010/main" val="84647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https://docs.chef.io/attributes.html</a:t>
            </a:r>
            <a:endParaRPr lang="en-US" sz="3200" dirty="0" smtClean="0"/>
          </a:p>
          <a:p>
            <a:pPr lvl="1"/>
            <a:endParaRPr lang="en-US" sz="2800" dirty="0" smtClean="0"/>
          </a:p>
          <a:p>
            <a:pPr lvl="1"/>
            <a:endParaRPr lang="en-US" sz="2800"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23" t="-370" r="623" b="45973"/>
          <a:stretch/>
        </p:blipFill>
        <p:spPr>
          <a:xfrm>
            <a:off x="5476061" y="1231099"/>
            <a:ext cx="10238859" cy="6254223"/>
          </a:xfrm>
          <a:prstGeom prst="rect">
            <a:avLst/>
          </a:prstGeom>
        </p:spPr>
      </p:pic>
    </p:spTree>
    <p:extLst>
      <p:ext uri="{BB962C8B-B14F-4D97-AF65-F5344CB8AC3E}">
        <p14:creationId xmlns:p14="http://schemas.microsoft.com/office/powerpoint/2010/main" val="70894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err="1" smtClean="0">
                  <a:ln w="0"/>
                  <a:solidFill>
                    <a:schemeClr val="tx1"/>
                  </a:solidFill>
                  <a:effectLst>
                    <a:outerShdw blurRad="38100" dist="19050" dir="2700000" algn="tl" rotWithShape="0">
                      <a:schemeClr val="dk1">
                        <a:alpha val="40000"/>
                      </a:schemeClr>
                    </a:outerShdw>
                  </a:effectLst>
                </a:rPr>
                <a:t>iis-lb</a:t>
              </a:r>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2619496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action create</a:t>
            </a:r>
          </a:p>
          <a:p>
            <a:r>
              <a:rPr lang="en-US" sz="2200" dirty="0">
                <a:latin typeface="Courier New" panose="02070309020205020404" pitchFamily="49" charset="0"/>
                <a:cs typeface="Courier New" panose="02070309020205020404" pitchFamily="49" charset="0"/>
              </a:rPr>
              <a:t>    - create new directory C:/Users/sdelfante/chef-repo/cookbooks/</a:t>
            </a:r>
            <a:r>
              <a:rPr lang="en-US" sz="2200" dirty="0" err="1" smtClean="0">
                <a:latin typeface="Courier New" panose="02070309020205020404" pitchFamily="49" charset="0"/>
                <a:cs typeface="Courier New" panose="02070309020205020404" pitchFamily="49" charset="0"/>
              </a:rPr>
              <a:t>myiis-lb</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C:/Users/sdelfante/chef-repo/cookbooks/</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metadata.rb</a:t>
            </a:r>
          </a:p>
          <a:p>
            <a:r>
              <a:rPr lang="en-US" sz="2200" dirty="0">
                <a:latin typeface="Courier New" panose="02070309020205020404" pitchFamily="49" charset="0"/>
                <a:cs typeface="Courier New" panose="02070309020205020404" pitchFamily="49" charset="0"/>
              </a:rPr>
              <a:t>    - update content in file C:/Users/sdelfante/chef-repo/cookbooks/</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a:t>
            </a:r>
            <a:r>
              <a:rPr lang="en-US" dirty="0" smtClean="0">
                <a:latin typeface="Courier New" panose="02070309020205020404" pitchFamily="49" charset="0"/>
                <a:cs typeface="Courier New" panose="02070309020205020404" pitchFamily="49" charset="0"/>
              </a:rPr>
              <a:t>cookbooks\</a:t>
            </a:r>
            <a:r>
              <a:rPr lang="en-US" dirty="0" err="1" smtClean="0">
                <a:latin typeface="Courier New" panose="02070309020205020404" pitchFamily="49" charset="0"/>
                <a:cs typeface="Courier New" panose="02070309020205020404" pitchFamily="49" charset="0"/>
              </a:rPr>
              <a:t>myiis-lb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085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long_description 'Installs/Configures </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version          </a:t>
            </a:r>
            <a:r>
              <a:rPr lang="en-US" dirty="0">
                <a:latin typeface="Courier New" panose="02070309020205020404" pitchFamily="49" charset="0"/>
                <a:cs typeface="Courier New" panose="02070309020205020404" pitchFamily="49" charset="0"/>
              </a:rPr>
              <a:t>'0.1.0</a:t>
            </a:r>
            <a:r>
              <a:rPr lang="en-US" dirty="0" smtClean="0">
                <a:latin typeface="Courier New" panose="02070309020205020404" pitchFamily="49" charset="0"/>
                <a:cs typeface="Courier New" panose="02070309020205020404" pitchFamily="49" charset="0"/>
              </a:rPr>
              <a:t>'</a:t>
            </a:r>
          </a:p>
          <a:p>
            <a:endParaRPr lang="fr-FR" dirty="0" smtClean="0">
              <a:latin typeface="Courier New" panose="02070309020205020404" pitchFamily="49" charset="0"/>
              <a:cs typeface="Courier New" panose="02070309020205020404" pitchFamily="49" charset="0"/>
            </a:endParaRPr>
          </a:p>
          <a:p>
            <a:r>
              <a:rPr lang="fr-FR" dirty="0" err="1" smtClean="0">
                <a:latin typeface="Courier New" panose="02070309020205020404" pitchFamily="49" charset="0"/>
                <a:cs typeface="Courier New" panose="02070309020205020404" pitchFamily="49" charset="0"/>
              </a:rPr>
              <a:t>depends</a:t>
            </a:r>
            <a:r>
              <a:rPr lang="fr-FR" dirty="0" smtClean="0">
                <a:latin typeface="Courier New" panose="02070309020205020404" pitchFamily="49" charset="0"/>
                <a:cs typeface="Courier New" panose="02070309020205020404" pitchFamily="49" charset="0"/>
              </a:rPr>
              <a:t> '</a:t>
            </a:r>
            <a:r>
              <a:rPr lang="fr-FR" dirty="0" err="1" smtClean="0">
                <a:latin typeface="Courier New" panose="02070309020205020404" pitchFamily="49" charset="0"/>
                <a:cs typeface="Courier New" panose="02070309020205020404" pitchFamily="49" charset="0"/>
              </a:rPr>
              <a:t>iis</a:t>
            </a:r>
            <a:r>
              <a:rPr lang="fr-FR" dirty="0" smtClean="0">
                <a:latin typeface="Courier New" panose="02070309020205020404" pitchFamily="49" charset="0"/>
                <a:cs typeface="Courier New" panose="02070309020205020404" pitchFamily="49" charset="0"/>
              </a:rPr>
              <a:t>-lb'</a:t>
            </a:r>
            <a:endParaRPr lang="en-US" dirty="0" smtClean="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metadata.rb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201485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a:xfrm>
            <a:off x="3013752" y="5989430"/>
            <a:ext cx="11318532" cy="1854956"/>
          </a:xfrm>
        </p:spPr>
        <p:txBody>
          <a:bodyPr>
            <a:normAutofit/>
          </a:bodyPr>
          <a:lstStyle/>
          <a:p>
            <a:pPr marL="380990" indent="-380990">
              <a:buFont typeface="Wingdings" charset="2"/>
              <a:buChar char="ü"/>
            </a:pPr>
            <a:r>
              <a:rPr lang="en-US" dirty="0" smtClean="0"/>
              <a:t>Find or create a cookbook to manage a </a:t>
            </a:r>
            <a:r>
              <a:rPr lang="en-US" dirty="0"/>
              <a:t>l</a:t>
            </a:r>
            <a:r>
              <a:rPr lang="en-US" dirty="0" smtClean="0"/>
              <a:t>oad </a:t>
            </a:r>
            <a:r>
              <a:rPr lang="en-US" dirty="0"/>
              <a:t>b</a:t>
            </a:r>
            <a:r>
              <a:rPr lang="en-US" dirty="0" smtClean="0"/>
              <a:t>alancer</a:t>
            </a:r>
          </a:p>
          <a:p>
            <a:pPr marL="380990" indent="-380990">
              <a:buFont typeface="Wingdings" charset="2"/>
              <a:buChar char="q"/>
            </a:pPr>
            <a:r>
              <a:rPr lang="en-US" dirty="0" smtClean="0"/>
              <a:t>Configure the load </a:t>
            </a:r>
            <a:r>
              <a:rPr lang="en-US" dirty="0"/>
              <a:t>b</a:t>
            </a:r>
            <a:r>
              <a:rPr lang="en-US" dirty="0" smtClean="0"/>
              <a:t>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a:t>
            </a:r>
            <a:r>
              <a:rPr lang="en-US" dirty="0" err="1" smtClean="0"/>
              <a:t>iis-lb</a:t>
            </a:r>
            <a:r>
              <a:rPr lang="en-US" dirty="0" smtClean="0"/>
              <a:t>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55054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623" t="-370" r="623" b="45973"/>
          <a:stretch/>
        </p:blipFill>
        <p:spPr>
          <a:xfrm>
            <a:off x="5476061" y="1231099"/>
            <a:ext cx="10238859" cy="6254223"/>
          </a:xfrm>
          <a:prstGeom prst="rect">
            <a:avLst/>
          </a:prstGeom>
        </p:spPr>
      </p:pic>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smtClean="0"/>
              <a:t>Currently, </a:t>
            </a:r>
            <a:r>
              <a:rPr lang="en-US" sz="2800" dirty="0"/>
              <a:t>the </a:t>
            </a:r>
            <a:r>
              <a:rPr lang="en-US" sz="2800" dirty="0" err="1" smtClean="0"/>
              <a:t>iis-lb</a:t>
            </a:r>
            <a:r>
              <a:rPr lang="en-US" sz="2800" dirty="0" smtClean="0"/>
              <a:t> </a:t>
            </a:r>
            <a:r>
              <a:rPr lang="en-US" sz="2800" dirty="0"/>
              <a:t>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4249102"/>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945518"/>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5047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node show NODE (options)</a:t>
            </a:r>
          </a:p>
          <a:p>
            <a:r>
              <a:rPr lang="en-US" sz="2200" dirty="0">
                <a:latin typeface="Courier New" panose="02070309020205020404" pitchFamily="49" charset="0"/>
                <a:cs typeface="Courier New" panose="02070309020205020404" pitchFamily="49" charset="0"/>
              </a:rPr>
              <a:t>    -a ATTR1 [--attribute ATTR2] ,   Show one or more attributes</a:t>
            </a:r>
          </a:p>
          <a:p>
            <a:r>
              <a:rPr lang="en-US" sz="2200" dirty="0">
                <a:latin typeface="Courier New" panose="02070309020205020404" pitchFamily="49" charset="0"/>
                <a:cs typeface="Courier New" panose="02070309020205020404" pitchFamily="49" charset="0"/>
              </a:rPr>
              <a:t>        --attribute</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a:t>
            </a:r>
            <a:r>
              <a:rPr lang="en-US" sz="2200" dirty="0" smtClean="0">
                <a:latin typeface="Courier New" panose="02070309020205020404" pitchFamily="49" charset="0"/>
                <a:cs typeface="Courier New" panose="02070309020205020404" pitchFamily="49" charset="0"/>
              </a:rPr>
              <a:t>ranges</a:t>
            </a:r>
          </a:p>
          <a:p>
            <a:r>
              <a:rPr lang="en-US" sz="2200" dirty="0" smtClean="0">
                <a:latin typeface="Courier New" panose="02070309020205020404" pitchFamily="49" charset="0"/>
                <a:cs typeface="Courier New" panose="02070309020205020404" pitchFamily="49" charset="0"/>
              </a:rPr>
              <a:t>    -k, --key KEY                    API Client Key</a:t>
            </a:r>
          </a:p>
          <a:p>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--[no-]color                 Use colored output, defaults to false on Windows, </a:t>
            </a:r>
            <a:r>
              <a:rPr lang="en-US" sz="2200" dirty="0" smtClean="0">
                <a:latin typeface="Courier New" panose="02070309020205020404" pitchFamily="49" charset="0"/>
                <a:cs typeface="Courier New" panose="02070309020205020404" pitchFamily="49" charset="0"/>
              </a:rPr>
              <a:t>true</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questions</a:t>
            </a:r>
          </a:p>
          <a:p>
            <a:r>
              <a:rPr lang="en-US" sz="2200" dirty="0">
                <a:latin typeface="Courier New" panose="02070309020205020404" pitchFamily="49" charset="0"/>
                <a:cs typeface="Courier New" panose="02070309020205020404" pitchFamily="49" charset="0"/>
              </a:rPr>
              <a:t>    -d, --disable-editing            Do not open EDITOR, just accept the data as is</a:t>
            </a:r>
          </a:p>
          <a:p>
            <a:r>
              <a:rPr lang="en-US" sz="2200" dirty="0">
                <a:latin typeface="Courier New" panose="02070309020205020404" pitchFamily="49" charset="0"/>
                <a:cs typeface="Courier New" panose="02070309020205020404" pitchFamily="49" charset="0"/>
              </a:rPr>
              <a:t>    -e, --editor EDITOR              Set the editor to use for interactive </a:t>
            </a:r>
            <a:r>
              <a:rPr lang="en-US" sz="2200" dirty="0" smtClean="0">
                <a:latin typeface="Courier New" panose="02070309020205020404" pitchFamily="49" charset="0"/>
                <a:cs typeface="Courier New" panose="02070309020205020404" pitchFamily="49" charset="0"/>
              </a:rPr>
              <a:t>commands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681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latin typeface="Courier New" panose="02070309020205020404" pitchFamily="49" charset="0"/>
                <a:cs typeface="Courier New" panose="02070309020205020404" pitchFamily="49" charset="0"/>
              </a:rPr>
              <a:t>node1:</a:t>
            </a:r>
          </a:p>
          <a:p>
            <a:r>
              <a:rPr lang="hr-HR" dirty="0">
                <a:latin typeface="Courier New" panose="02070309020205020404" pitchFamily="49" charset="0"/>
                <a:cs typeface="Courier New" panose="02070309020205020404" pitchFamily="49" charset="0"/>
              </a:rPr>
              <a:t>  ipaddress: 172.31.8.68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ipaddress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5840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Find cookbooks on the Chef Super Market</a:t>
            </a:r>
          </a:p>
          <a:p>
            <a:pPr marL="918610" lvl="1" indent="-609585">
              <a:buFont typeface="Wingdings" panose="05000000000000000000" pitchFamily="2" charset="2"/>
              <a:buChar char="Ø"/>
            </a:pPr>
            <a:r>
              <a:rPr lang="en-US" dirty="0" smtClean="0"/>
              <a:t>Create a wrapper cookbook</a:t>
            </a:r>
            <a:endParaRPr lang="en-US" dirty="0"/>
          </a:p>
          <a:p>
            <a:pPr marL="918610" lvl="1" indent="-609585">
              <a:buFont typeface="Wingdings" panose="05000000000000000000" pitchFamily="2" charset="2"/>
              <a:buChar char="Ø"/>
            </a:pPr>
            <a:r>
              <a:rPr lang="en-US" dirty="0" smtClean="0"/>
              <a:t>Replace the existing default values</a:t>
            </a:r>
            <a:endParaRPr lang="en-US" dirty="0"/>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a:t>
            </a:r>
            <a:r>
              <a:rPr lang="en-US" dirty="0" smtClean="0"/>
              <a:t>that runs the cookbook</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AWS VM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08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ip-172-31-8-68.ec2.internal</a:t>
            </a:r>
          </a:p>
          <a:p>
            <a:r>
              <a:rPr lang="en-US" dirty="0">
                <a:latin typeface="Courier New" panose="02070309020205020404" pitchFamily="49" charset="0"/>
                <a:cs typeface="Courier New" panose="02070309020205020404" pitchFamily="49" charset="0"/>
              </a:rPr>
              <a:t>    local_ipv4:      172.31.8.68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172.31.8.68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ec2-54-175-46-24.compute-1.amazonaws.com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54.175.46.24</a:t>
            </a:r>
          </a:p>
          <a:p>
            <a:r>
              <a:rPr lang="en-US" dirty="0">
                <a:latin typeface="Courier New" panose="02070309020205020404" pitchFamily="49" charset="0"/>
                <a:cs typeface="Courier New" panose="02070309020205020404" pitchFamily="49" charset="0"/>
              </a:rPr>
              <a:t>    public_ipv4:     54.175.46.24</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3693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GE: Edit </a:t>
            </a:r>
            <a:r>
              <a:rPr lang="en-US" dirty="0" smtClean="0"/>
              <a:t>the </a:t>
            </a:r>
            <a:r>
              <a:rPr lang="en-US" dirty="0" err="1" smtClean="0"/>
              <a:t>myiis-lb</a:t>
            </a:r>
            <a:r>
              <a:rPr lang="en-US" dirty="0" smtClean="0"/>
              <a:t> Default Recipe</a:t>
            </a:r>
            <a:endParaRPr lang="en-US" dirty="0"/>
          </a:p>
        </p:txBody>
      </p:sp>
      <p:sp>
        <p:nvSpPr>
          <p:cNvPr id="3" name="Content Placeholder 2"/>
          <p:cNvSpPr>
            <a:spLocks noGrp="1"/>
          </p:cNvSpPr>
          <p:nvPr>
            <p:ph sz="quarter" idx="10"/>
          </p:nvPr>
        </p:nvSpPr>
        <p:spPr/>
        <p:txBody>
          <a:bodyPr>
            <a:normAutofit/>
          </a:bodyPr>
          <a:lstStyle/>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Cookbook Name:: </a:t>
            </a:r>
            <a:r>
              <a:rPr lang="en-US" sz="3600" dirty="0" err="1" smtClean="0">
                <a:latin typeface="Courier New" panose="02070309020205020404" pitchFamily="49" charset="0"/>
                <a:cs typeface="Courier New" panose="02070309020205020404" pitchFamily="49" charset="0"/>
              </a:rPr>
              <a:t>myiis-lb</a:t>
            </a:r>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 Recipe:: default</a:t>
            </a:r>
          </a:p>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Copyright (c) 2015 The Authors, All Rights Reserved.</a:t>
            </a:r>
          </a:p>
          <a:p>
            <a:endParaRPr lang="en-US" sz="3600" dirty="0" smtClean="0">
              <a:latin typeface="Courier New" panose="02070309020205020404" pitchFamily="49" charset="0"/>
              <a:cs typeface="Courier New" panose="02070309020205020404" pitchFamily="49" charset="0"/>
            </a:endParaRPr>
          </a:p>
          <a:p>
            <a:endParaRPr lang="en-US" sz="3600" dirty="0">
              <a:latin typeface="Courier New" panose="02070309020205020404" pitchFamily="49" charset="0"/>
              <a:cs typeface="Courier New" panose="02070309020205020404" pitchFamily="49" charset="0"/>
            </a:endParaRPr>
          </a:p>
          <a:p>
            <a:r>
              <a:rPr lang="en-US" sz="3600" dirty="0" err="1">
                <a:latin typeface="Courier New" panose="02070309020205020404" pitchFamily="49" charset="0"/>
                <a:cs typeface="Courier New" panose="02070309020205020404" pitchFamily="49" charset="0"/>
              </a:rPr>
              <a:t>include_recipe</a:t>
            </a:r>
            <a:r>
              <a:rPr lang="en-US" sz="3600" dirty="0">
                <a:latin typeface="Courier New" panose="02070309020205020404" pitchFamily="49" charset="0"/>
                <a:cs typeface="Courier New" panose="02070309020205020404" pitchFamily="49" charset="0"/>
              </a:rPr>
              <a:t> </a:t>
            </a:r>
            <a:r>
              <a:rPr lang="uk-UA" sz="3600" dirty="0" smtClean="0">
                <a:latin typeface="Courier New" panose="02070309020205020404" pitchFamily="49" charset="0"/>
                <a:cs typeface="Courier New" panose="02070309020205020404" pitchFamily="49" charset="0"/>
              </a:rPr>
              <a:t>'</a:t>
            </a:r>
            <a:r>
              <a:rPr lang="en-US" sz="3600" dirty="0" err="1" smtClean="0">
                <a:latin typeface="Courier New" panose="02070309020205020404" pitchFamily="49" charset="0"/>
                <a:cs typeface="Courier New" panose="02070309020205020404" pitchFamily="49" charset="0"/>
              </a:rPr>
              <a:t>iis-lb</a:t>
            </a:r>
            <a:r>
              <a:rPr lang="en-US" sz="3600" dirty="0" smtClean="0">
                <a:latin typeface="Courier New" panose="02070309020205020404" pitchFamily="49" charset="0"/>
                <a:cs typeface="Courier New" panose="02070309020205020404" pitchFamily="49" charset="0"/>
              </a:rPr>
              <a:t>:</a:t>
            </a:r>
            <a:r>
              <a:rPr lang="en-US" sz="3600" dirty="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default</a:t>
            </a:r>
            <a:r>
              <a:rPr lang="uk-UA" sz="3600" dirty="0" smtClean="0">
                <a:latin typeface="Courier New" panose="02070309020205020404" pitchFamily="49" charset="0"/>
                <a:cs typeface="Courier New" panose="02070309020205020404" pitchFamily="49" charset="0"/>
              </a:rPr>
              <a:t>'</a:t>
            </a:r>
            <a:endParaRPr lang="en-US" sz="36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7086259"/>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3742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a:t>
            </a:r>
            <a:r>
              <a:rPr lang="en-US" dirty="0" err="1" smtClean="0"/>
              <a:t>myiis-lb</a:t>
            </a:r>
            <a:r>
              <a:rPr lang="en-US" dirty="0"/>
              <a:t> </a:t>
            </a:r>
            <a:r>
              <a:rPr lang="en-US" dirty="0" smtClean="0"/>
              <a:t>Default Recipe</a:t>
            </a:r>
            <a:endParaRPr lang="en-US" dirty="0"/>
          </a:p>
        </p:txBody>
      </p:sp>
      <p:sp>
        <p:nvSpPr>
          <p:cNvPr id="3" name="Content Placeholder 2"/>
          <p:cNvSpPr>
            <a:spLocks noGrp="1"/>
          </p:cNvSpPr>
          <p:nvPr>
            <p:ph sz="quarter" idx="10"/>
          </p:nvPr>
        </p:nvSpPr>
        <p:spPr/>
        <p:txBody>
          <a:bodyPr>
            <a:noAutofit/>
          </a:bodyPr>
          <a:lstStyle/>
          <a:p>
            <a:r>
              <a:rPr lang="en-US" sz="1900" dirty="0" err="1">
                <a:latin typeface="Courier New" panose="02070309020205020404" pitchFamily="49" charset="0"/>
                <a:cs typeface="Courier New" panose="02070309020205020404" pitchFamily="49" charset="0"/>
              </a:rPr>
              <a:t>node.default</a:t>
            </a:r>
            <a:r>
              <a:rPr lang="en-US" sz="1900" dirty="0">
                <a:latin typeface="Courier New" panose="02070309020205020404" pitchFamily="49" charset="0"/>
                <a:cs typeface="Courier New" panose="02070309020205020404" pitchFamily="49" charset="0"/>
              </a:rPr>
              <a:t>['</a:t>
            </a:r>
            <a:r>
              <a:rPr lang="en-US" sz="1900" dirty="0" err="1">
                <a:latin typeface="Courier New" panose="02070309020205020404" pitchFamily="49" charset="0"/>
                <a:cs typeface="Courier New" panose="02070309020205020404" pitchFamily="49" charset="0"/>
              </a:rPr>
              <a:t>iis-lb</a:t>
            </a:r>
            <a:r>
              <a:rPr lang="en-US" sz="1900" dirty="0">
                <a:latin typeface="Courier New" panose="02070309020205020404" pitchFamily="49" charset="0"/>
                <a:cs typeface="Courier New" panose="02070309020205020404" pitchFamily="49" charset="0"/>
              </a:rPr>
              <a:t>']['members'] = [</a:t>
            </a:r>
          </a:p>
          <a:p>
            <a:r>
              <a:rPr lang="en-US" sz="1900" dirty="0">
                <a:latin typeface="Courier New" panose="02070309020205020404" pitchFamily="49" charset="0"/>
                <a:cs typeface="Courier New" panose="02070309020205020404" pitchFamily="49" charset="0"/>
              </a:rPr>
              <a:t>  {</a:t>
            </a:r>
          </a:p>
          <a:p>
            <a:r>
              <a:rPr lang="en-US" sz="1900" dirty="0">
                <a:latin typeface="Courier New" panose="02070309020205020404" pitchFamily="49" charset="0"/>
                <a:cs typeface="Courier New" panose="02070309020205020404" pitchFamily="49" charset="0"/>
              </a:rPr>
              <a:t>    'address' =&gt; '</a:t>
            </a:r>
            <a:r>
              <a:rPr lang="en-US" sz="1900" dirty="0" err="1">
                <a:latin typeface="Courier New" panose="02070309020205020404" pitchFamily="49" charset="0"/>
                <a:cs typeface="Courier New" panose="02070309020205020404" pitchFamily="49" charset="0"/>
              </a:rPr>
              <a:t>localhost</a:t>
            </a:r>
            <a:r>
              <a:rPr lang="en-US" sz="1900" dirty="0">
                <a:latin typeface="Courier New" panose="02070309020205020404" pitchFamily="49" charset="0"/>
                <a:cs typeface="Courier New" panose="02070309020205020404" pitchFamily="49" charset="0"/>
              </a:rPr>
              <a:t>',</a:t>
            </a:r>
          </a:p>
          <a:p>
            <a:r>
              <a:rPr lang="en-US" sz="1900" dirty="0">
                <a:latin typeface="Courier New" panose="02070309020205020404" pitchFamily="49" charset="0"/>
                <a:cs typeface="Courier New" panose="02070309020205020404" pitchFamily="49" charset="0"/>
              </a:rPr>
              <a:t>    'weight' =&gt; 100,</a:t>
            </a:r>
          </a:p>
          <a:p>
            <a:r>
              <a:rPr lang="en-US" sz="1900" dirty="0">
                <a:latin typeface="Courier New" panose="02070309020205020404" pitchFamily="49" charset="0"/>
                <a:cs typeface="Courier New" panose="02070309020205020404" pitchFamily="49" charset="0"/>
              </a:rPr>
              <a:t>    'port' =&gt; 4000,</a:t>
            </a:r>
          </a:p>
          <a:p>
            <a:r>
              <a:rPr lang="en-US" sz="1900" dirty="0">
                <a:latin typeface="Courier New" panose="02070309020205020404" pitchFamily="49" charset="0"/>
                <a:cs typeface="Courier New" panose="02070309020205020404" pitchFamily="49" charset="0"/>
              </a:rPr>
              <a:t>    '</a:t>
            </a:r>
            <a:r>
              <a:rPr lang="en-US" sz="1900" dirty="0" err="1">
                <a:latin typeface="Courier New" panose="02070309020205020404" pitchFamily="49" charset="0"/>
                <a:cs typeface="Courier New" panose="02070309020205020404" pitchFamily="49" charset="0"/>
              </a:rPr>
              <a:t>ssl_port</a:t>
            </a:r>
            <a:r>
              <a:rPr lang="en-US" sz="1900" dirty="0">
                <a:latin typeface="Courier New" panose="02070309020205020404" pitchFamily="49" charset="0"/>
                <a:cs typeface="Courier New" panose="02070309020205020404" pitchFamily="49" charset="0"/>
              </a:rPr>
              <a:t>' =&gt; 4000</a:t>
            </a:r>
          </a:p>
          <a:p>
            <a:r>
              <a:rPr lang="en-US" sz="1900" dirty="0">
                <a:latin typeface="Courier New" panose="02070309020205020404" pitchFamily="49" charset="0"/>
                <a:cs typeface="Courier New" panose="02070309020205020404" pitchFamily="49" charset="0"/>
              </a:rPr>
              <a:t>  },</a:t>
            </a:r>
          </a:p>
          <a:p>
            <a:r>
              <a:rPr lang="en-US" sz="1900" dirty="0">
                <a:latin typeface="Courier New" panose="02070309020205020404" pitchFamily="49" charset="0"/>
                <a:cs typeface="Courier New" panose="02070309020205020404" pitchFamily="49" charset="0"/>
              </a:rPr>
              <a:t>  {</a:t>
            </a:r>
          </a:p>
          <a:p>
            <a:r>
              <a:rPr lang="en-US" sz="1900" dirty="0">
                <a:latin typeface="Courier New" panose="02070309020205020404" pitchFamily="49" charset="0"/>
                <a:cs typeface="Courier New" panose="02070309020205020404" pitchFamily="49" charset="0"/>
              </a:rPr>
              <a:t>    'address' =&gt; </a:t>
            </a:r>
            <a:r>
              <a:rPr lang="en-US" sz="1900" dirty="0" smtClean="0">
                <a:latin typeface="Courier New" panose="02070309020205020404" pitchFamily="49" charset="0"/>
                <a:cs typeface="Courier New" panose="02070309020205020404" pitchFamily="49" charset="0"/>
              </a:rPr>
              <a:t>'</a:t>
            </a:r>
            <a:r>
              <a:rPr lang="en-US" sz="1900" dirty="0" err="1" smtClean="0">
                <a:latin typeface="Courier New" panose="02070309020205020404" pitchFamily="49" charset="0"/>
                <a:cs typeface="Courier New" panose="02070309020205020404" pitchFamily="49" charset="0"/>
              </a:rPr>
              <a:t>localhost</a:t>
            </a:r>
            <a:r>
              <a:rPr lang="en-US" sz="1900" dirty="0" smtClean="0">
                <a:latin typeface="Courier New" panose="02070309020205020404" pitchFamily="49" charset="0"/>
                <a:cs typeface="Courier New" panose="02070309020205020404" pitchFamily="49" charset="0"/>
              </a:rPr>
              <a:t>',</a:t>
            </a:r>
            <a:endParaRPr lang="en-US" sz="1900" dirty="0">
              <a:latin typeface="Courier New" panose="02070309020205020404" pitchFamily="49" charset="0"/>
              <a:cs typeface="Courier New" panose="02070309020205020404" pitchFamily="49" charset="0"/>
            </a:endParaRPr>
          </a:p>
          <a:p>
            <a:r>
              <a:rPr lang="en-US" sz="1900" dirty="0">
                <a:latin typeface="Courier New" panose="02070309020205020404" pitchFamily="49" charset="0"/>
                <a:cs typeface="Courier New" panose="02070309020205020404" pitchFamily="49" charset="0"/>
              </a:rPr>
              <a:t>    'weight' =&gt; 100,</a:t>
            </a:r>
          </a:p>
          <a:p>
            <a:r>
              <a:rPr lang="en-US" sz="1900" dirty="0">
                <a:latin typeface="Courier New" panose="02070309020205020404" pitchFamily="49" charset="0"/>
                <a:cs typeface="Courier New" panose="02070309020205020404" pitchFamily="49" charset="0"/>
              </a:rPr>
              <a:t>    'port' =&gt; 4001,</a:t>
            </a:r>
          </a:p>
          <a:p>
            <a:r>
              <a:rPr lang="en-US" sz="1900" dirty="0">
                <a:latin typeface="Courier New" panose="02070309020205020404" pitchFamily="49" charset="0"/>
                <a:cs typeface="Courier New" panose="02070309020205020404" pitchFamily="49" charset="0"/>
              </a:rPr>
              <a:t>    '</a:t>
            </a:r>
            <a:r>
              <a:rPr lang="en-US" sz="1900" dirty="0" err="1">
                <a:latin typeface="Courier New" panose="02070309020205020404" pitchFamily="49" charset="0"/>
                <a:cs typeface="Courier New" panose="02070309020205020404" pitchFamily="49" charset="0"/>
              </a:rPr>
              <a:t>ssl_port</a:t>
            </a:r>
            <a:r>
              <a:rPr lang="en-US" sz="1900" dirty="0">
                <a:latin typeface="Courier New" panose="02070309020205020404" pitchFamily="49" charset="0"/>
                <a:cs typeface="Courier New" panose="02070309020205020404" pitchFamily="49" charset="0"/>
              </a:rPr>
              <a:t>' =&gt; 4001</a:t>
            </a:r>
          </a:p>
          <a:p>
            <a:r>
              <a:rPr lang="en-US" sz="1900" dirty="0">
                <a:latin typeface="Courier New" panose="02070309020205020404" pitchFamily="49" charset="0"/>
                <a:cs typeface="Courier New" panose="02070309020205020404" pitchFamily="49" charset="0"/>
              </a:rPr>
              <a:t>  }]</a:t>
            </a:r>
          </a:p>
          <a:p>
            <a:endParaRPr lang="en-US" sz="1900" dirty="0">
              <a:latin typeface="Courier New" panose="02070309020205020404" pitchFamily="49" charset="0"/>
              <a:cs typeface="Courier New" panose="02070309020205020404" pitchFamily="49" charset="0"/>
            </a:endParaRPr>
          </a:p>
          <a:p>
            <a:r>
              <a:rPr lang="en-US" sz="1900" dirty="0" err="1">
                <a:latin typeface="Courier New" panose="02070309020205020404" pitchFamily="49" charset="0"/>
                <a:cs typeface="Courier New" panose="02070309020205020404" pitchFamily="49" charset="0"/>
              </a:rPr>
              <a:t>include_recipe</a:t>
            </a:r>
            <a:r>
              <a:rPr lang="en-US" sz="1900" dirty="0">
                <a:latin typeface="Courier New" panose="02070309020205020404" pitchFamily="49" charset="0"/>
                <a:cs typeface="Courier New" panose="02070309020205020404" pitchFamily="49" charset="0"/>
              </a:rPr>
              <a:t> '</a:t>
            </a:r>
            <a:r>
              <a:rPr lang="en-US" sz="1900" dirty="0" err="1">
                <a:latin typeface="Courier New" panose="02070309020205020404" pitchFamily="49" charset="0"/>
                <a:cs typeface="Courier New" panose="02070309020205020404" pitchFamily="49" charset="0"/>
              </a:rPr>
              <a:t>iis-</a:t>
            </a:r>
            <a:r>
              <a:rPr lang="en-US" sz="1900" dirty="0" err="1" smtClean="0">
                <a:latin typeface="Courier New" panose="02070309020205020404" pitchFamily="49" charset="0"/>
                <a:cs typeface="Courier New" panose="02070309020205020404" pitchFamily="49" charset="0"/>
              </a:rPr>
              <a:t>lb</a:t>
            </a:r>
            <a:r>
              <a:rPr lang="en-US" sz="1900" dirty="0">
                <a:latin typeface="Courier New" panose="02070309020205020404" pitchFamily="49" charset="0"/>
                <a:cs typeface="Courier New" panose="02070309020205020404" pitchFamily="49" charset="0"/>
              </a:rPr>
              <a:t>::default'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
        <p:nvSpPr>
          <p:cNvPr id="10" name="Text Placeholder 7"/>
          <p:cNvSpPr>
            <a:spLocks noGrp="1"/>
          </p:cNvSpPr>
          <p:nvPr>
            <p:ph type="body" sz="quarter" idx="13"/>
          </p:nvPr>
        </p:nvSpPr>
        <p:spPr>
          <a:xfrm>
            <a:off x="1135063" y="2180167"/>
            <a:ext cx="14404975" cy="5080000"/>
          </a:xfrm>
        </p:spPr>
        <p:txBody>
          <a:bodyPr/>
          <a:lstStyle/>
          <a:p>
            <a:r>
              <a:rPr lang="en-US" dirty="0" smtClean="0"/>
              <a:t>+</a:t>
            </a:r>
            <a:endParaRPr lang="en-US" dirty="0"/>
          </a:p>
        </p:txBody>
      </p:sp>
    </p:spTree>
    <p:extLst>
      <p:ext uri="{BB962C8B-B14F-4D97-AF65-F5344CB8AC3E}">
        <p14:creationId xmlns:p14="http://schemas.microsoft.com/office/powerpoint/2010/main" val="215282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a:t>
            </a:r>
            <a:r>
              <a:rPr lang="en-US" dirty="0" err="1" smtClean="0"/>
              <a:t>myiis-lb</a:t>
            </a:r>
            <a:r>
              <a:rPr lang="en-US" dirty="0"/>
              <a:t> </a:t>
            </a:r>
            <a:r>
              <a:rPr lang="en-US" dirty="0" smtClean="0"/>
              <a:t>Default Recipe</a:t>
            </a:r>
            <a:endParaRPr lang="en-US" dirty="0"/>
          </a:p>
        </p:txBody>
      </p:sp>
      <p:sp>
        <p:nvSpPr>
          <p:cNvPr id="3" name="Content Placeholder 2"/>
          <p:cNvSpPr>
            <a:spLocks noGrp="1"/>
          </p:cNvSpPr>
          <p:nvPr>
            <p:ph sz="quarter" idx="10"/>
          </p:nvPr>
        </p:nvSpPr>
        <p:spPr/>
        <p:txBody>
          <a:bodyPr>
            <a:noAutofit/>
          </a:bodyPr>
          <a:lstStyle/>
          <a:p>
            <a:r>
              <a:rPr lang="en-US" sz="1900" dirty="0" err="1">
                <a:latin typeface="Courier New" panose="02070309020205020404" pitchFamily="49" charset="0"/>
                <a:cs typeface="Courier New" panose="02070309020205020404" pitchFamily="49" charset="0"/>
              </a:rPr>
              <a:t>node.default</a:t>
            </a:r>
            <a:r>
              <a:rPr lang="en-US" sz="1900" dirty="0">
                <a:latin typeface="Courier New" panose="02070309020205020404" pitchFamily="49" charset="0"/>
                <a:cs typeface="Courier New" panose="02070309020205020404" pitchFamily="49" charset="0"/>
              </a:rPr>
              <a:t>['</a:t>
            </a:r>
            <a:r>
              <a:rPr lang="en-US" sz="1900" dirty="0" err="1">
                <a:latin typeface="Courier New" panose="02070309020205020404" pitchFamily="49" charset="0"/>
                <a:cs typeface="Courier New" panose="02070309020205020404" pitchFamily="49" charset="0"/>
              </a:rPr>
              <a:t>iis-lb</a:t>
            </a:r>
            <a:r>
              <a:rPr lang="en-US" sz="1900" dirty="0">
                <a:latin typeface="Courier New" panose="02070309020205020404" pitchFamily="49" charset="0"/>
                <a:cs typeface="Courier New" panose="02070309020205020404" pitchFamily="49" charset="0"/>
              </a:rPr>
              <a:t>']['members'] = [</a:t>
            </a:r>
          </a:p>
          <a:p>
            <a:r>
              <a:rPr lang="en-US" sz="1900" dirty="0">
                <a:latin typeface="Courier New" panose="02070309020205020404" pitchFamily="49" charset="0"/>
                <a:cs typeface="Courier New" panose="02070309020205020404" pitchFamily="49" charset="0"/>
              </a:rPr>
              <a:t>  {</a:t>
            </a:r>
          </a:p>
          <a:p>
            <a:r>
              <a:rPr lang="en-US" sz="1900" dirty="0">
                <a:latin typeface="Courier New" panose="02070309020205020404" pitchFamily="49" charset="0"/>
                <a:cs typeface="Courier New" panose="02070309020205020404" pitchFamily="49" charset="0"/>
              </a:rPr>
              <a:t>    'address' =&gt; '</a:t>
            </a:r>
            <a:r>
              <a:rPr lang="en-US" sz="1900" dirty="0" err="1">
                <a:latin typeface="Courier New" panose="02070309020205020404" pitchFamily="49" charset="0"/>
                <a:cs typeface="Courier New" panose="02070309020205020404" pitchFamily="49" charset="0"/>
              </a:rPr>
              <a:t>localhost</a:t>
            </a:r>
            <a:r>
              <a:rPr lang="en-US" sz="1900" dirty="0">
                <a:latin typeface="Courier New" panose="02070309020205020404" pitchFamily="49" charset="0"/>
                <a:cs typeface="Courier New" panose="02070309020205020404" pitchFamily="49" charset="0"/>
              </a:rPr>
              <a:t>',</a:t>
            </a:r>
          </a:p>
          <a:p>
            <a:r>
              <a:rPr lang="en-US" sz="1900" dirty="0">
                <a:latin typeface="Courier New" panose="02070309020205020404" pitchFamily="49" charset="0"/>
                <a:cs typeface="Courier New" panose="02070309020205020404" pitchFamily="49" charset="0"/>
              </a:rPr>
              <a:t>    'weight' =&gt; 100,</a:t>
            </a:r>
          </a:p>
          <a:p>
            <a:r>
              <a:rPr lang="en-US" sz="1900" dirty="0">
                <a:latin typeface="Courier New" panose="02070309020205020404" pitchFamily="49" charset="0"/>
                <a:cs typeface="Courier New" panose="02070309020205020404" pitchFamily="49" charset="0"/>
              </a:rPr>
              <a:t>    'port' =&gt; 4000,</a:t>
            </a:r>
          </a:p>
          <a:p>
            <a:r>
              <a:rPr lang="en-US" sz="1900" dirty="0">
                <a:latin typeface="Courier New" panose="02070309020205020404" pitchFamily="49" charset="0"/>
                <a:cs typeface="Courier New" panose="02070309020205020404" pitchFamily="49" charset="0"/>
              </a:rPr>
              <a:t>    '</a:t>
            </a:r>
            <a:r>
              <a:rPr lang="en-US" sz="1900" dirty="0" err="1">
                <a:latin typeface="Courier New" panose="02070309020205020404" pitchFamily="49" charset="0"/>
                <a:cs typeface="Courier New" panose="02070309020205020404" pitchFamily="49" charset="0"/>
              </a:rPr>
              <a:t>ssl_port</a:t>
            </a:r>
            <a:r>
              <a:rPr lang="en-US" sz="1900" dirty="0">
                <a:latin typeface="Courier New" panose="02070309020205020404" pitchFamily="49" charset="0"/>
                <a:cs typeface="Courier New" panose="02070309020205020404" pitchFamily="49" charset="0"/>
              </a:rPr>
              <a:t>' =&gt; 4000</a:t>
            </a:r>
          </a:p>
          <a:p>
            <a:r>
              <a:rPr lang="en-US" sz="1900" dirty="0">
                <a:latin typeface="Courier New" panose="02070309020205020404" pitchFamily="49" charset="0"/>
                <a:cs typeface="Courier New" panose="02070309020205020404" pitchFamily="49" charset="0"/>
              </a:rPr>
              <a:t>  </a:t>
            </a:r>
            <a:r>
              <a:rPr lang="en-US" sz="1900" dirty="0" smtClean="0">
                <a:latin typeface="Courier New" panose="02070309020205020404" pitchFamily="49" charset="0"/>
                <a:cs typeface="Courier New" panose="02070309020205020404" pitchFamily="49" charset="0"/>
              </a:rPr>
              <a:t>},</a:t>
            </a:r>
          </a:p>
          <a:p>
            <a:r>
              <a:rPr lang="en-US" sz="1900" dirty="0">
                <a:latin typeface="Courier New" panose="02070309020205020404" pitchFamily="49" charset="0"/>
                <a:cs typeface="Courier New" panose="02070309020205020404" pitchFamily="49" charset="0"/>
              </a:rPr>
              <a:t> </a:t>
            </a:r>
            <a:r>
              <a:rPr lang="en-US" sz="1900" dirty="0" smtClean="0">
                <a:latin typeface="Courier New" panose="02070309020205020404" pitchFamily="49" charset="0"/>
                <a:cs typeface="Courier New" panose="02070309020205020404" pitchFamily="49" charset="0"/>
              </a:rPr>
              <a:t> {</a:t>
            </a:r>
            <a:endParaRPr lang="en-US" sz="19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   'address</a:t>
            </a:r>
            <a:r>
              <a:rPr lang="en-US" sz="2000" dirty="0">
                <a:latin typeface="Courier New" panose="02070309020205020404" pitchFamily="49" charset="0"/>
                <a:cs typeface="Courier New" panose="02070309020205020404" pitchFamily="49" charset="0"/>
              </a:rPr>
              <a:t>' =&gt; 'ec2-52-8-71-11.us-west-1.compute.amazonaws.com',</a:t>
            </a:r>
          </a:p>
          <a:p>
            <a:r>
              <a:rPr lang="en-US" sz="2000" dirty="0">
                <a:latin typeface="Courier New" panose="02070309020205020404" pitchFamily="49" charset="0"/>
                <a:cs typeface="Courier New" panose="02070309020205020404" pitchFamily="49" charset="0"/>
              </a:rPr>
              <a:t>    'weight' =&gt; 100,</a:t>
            </a:r>
          </a:p>
          <a:p>
            <a:r>
              <a:rPr lang="en-US" sz="2000" dirty="0">
                <a:latin typeface="Courier New" panose="02070309020205020404" pitchFamily="49" charset="0"/>
                <a:cs typeface="Courier New" panose="02070309020205020404" pitchFamily="49" charset="0"/>
              </a:rPr>
              <a:t>    'port' =&gt; 80,</a:t>
            </a:r>
          </a:p>
          <a:p>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ssl_port</a:t>
            </a:r>
            <a:r>
              <a:rPr lang="en-US" sz="2000" dirty="0">
                <a:latin typeface="Courier New" panose="02070309020205020404" pitchFamily="49" charset="0"/>
                <a:cs typeface="Courier New" panose="02070309020205020404" pitchFamily="49" charset="0"/>
              </a:rPr>
              <a:t>' =&gt; </a:t>
            </a:r>
            <a:r>
              <a:rPr lang="en-US" sz="2000" dirty="0" smtClean="0">
                <a:latin typeface="Courier New" panose="02070309020205020404" pitchFamily="49" charset="0"/>
                <a:cs typeface="Courier New" panose="02070309020205020404" pitchFamily="49" charset="0"/>
              </a:rPr>
              <a:t>80</a:t>
            </a:r>
          </a:p>
          <a:p>
            <a:r>
              <a:rPr lang="en-US" sz="2000" dirty="0" smtClean="0">
                <a:latin typeface="Courier New" panose="02070309020205020404" pitchFamily="49" charset="0"/>
                <a:cs typeface="Courier New" panose="02070309020205020404" pitchFamily="49" charset="0"/>
              </a:rPr>
              <a:t>  }</a:t>
            </a:r>
          </a:p>
          <a:p>
            <a:r>
              <a:rPr lang="en-US" sz="1900" dirty="0" smtClean="0">
                <a:latin typeface="Courier New" panose="02070309020205020404" pitchFamily="49" charset="0"/>
                <a:cs typeface="Courier New" panose="02070309020205020404" pitchFamily="49" charset="0"/>
              </a:rPr>
              <a:t>]</a:t>
            </a:r>
            <a:endParaRPr lang="en-US" sz="1900" dirty="0">
              <a:latin typeface="Courier New" panose="02070309020205020404" pitchFamily="49" charset="0"/>
              <a:cs typeface="Courier New" panose="02070309020205020404" pitchFamily="49" charset="0"/>
            </a:endParaRPr>
          </a:p>
          <a:p>
            <a:r>
              <a:rPr lang="en-US" sz="1900" dirty="0" err="1">
                <a:latin typeface="Courier New" panose="02070309020205020404" pitchFamily="49" charset="0"/>
                <a:cs typeface="Courier New" panose="02070309020205020404" pitchFamily="49" charset="0"/>
              </a:rPr>
              <a:t>include_recipe</a:t>
            </a:r>
            <a:r>
              <a:rPr lang="en-US" sz="1900" dirty="0">
                <a:latin typeface="Courier New" panose="02070309020205020404" pitchFamily="49" charset="0"/>
                <a:cs typeface="Courier New" panose="02070309020205020404" pitchFamily="49" charset="0"/>
              </a:rPr>
              <a:t> '</a:t>
            </a:r>
            <a:r>
              <a:rPr lang="en-US" sz="1900" dirty="0" err="1">
                <a:latin typeface="Courier New" panose="02070309020205020404" pitchFamily="49" charset="0"/>
                <a:cs typeface="Courier New" panose="02070309020205020404" pitchFamily="49" charset="0"/>
              </a:rPr>
              <a:t>iis-</a:t>
            </a:r>
            <a:r>
              <a:rPr lang="en-US" sz="1900" dirty="0" err="1" smtClean="0">
                <a:latin typeface="Courier New" panose="02070309020205020404" pitchFamily="49" charset="0"/>
                <a:cs typeface="Courier New" panose="02070309020205020404" pitchFamily="49" charset="0"/>
              </a:rPr>
              <a:t>lb</a:t>
            </a:r>
            <a:r>
              <a:rPr lang="en-US" sz="1900" dirty="0">
                <a:latin typeface="Courier New" panose="02070309020205020404" pitchFamily="49" charset="0"/>
                <a:cs typeface="Courier New" panose="02070309020205020404" pitchFamily="49" charset="0"/>
              </a:rPr>
              <a:t>::default'</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\recipes\</a:t>
            </a:r>
            <a:r>
              <a:rPr lang="en-US" dirty="0" err="1">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912994"/>
            <a:ext cx="14404975" cy="2317146"/>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575403"/>
            <a:ext cx="14404975" cy="2292929"/>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24521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a:t>
            </a:r>
            <a:r>
              <a:rPr lang="en-US" dirty="0" err="1" smtClean="0"/>
              <a:t>myiis-lb</a:t>
            </a:r>
            <a:r>
              <a:rPr lang="en-US" dirty="0" smtClean="0"/>
              <a:t> Default Recipe</a:t>
            </a:r>
            <a:endParaRPr lang="en-US" dirty="0"/>
          </a:p>
        </p:txBody>
      </p:sp>
      <p:sp>
        <p:nvSpPr>
          <p:cNvPr id="3" name="Content Placeholder 2"/>
          <p:cNvSpPr>
            <a:spLocks noGrp="1"/>
          </p:cNvSpPr>
          <p:nvPr>
            <p:ph sz="quarter" idx="10"/>
          </p:nvPr>
        </p:nvSpPr>
        <p:spPr/>
        <p:txBody>
          <a:bodyPr>
            <a:noAutofit/>
          </a:bodyPr>
          <a:lstStyle/>
          <a:p>
            <a:r>
              <a:rPr lang="en-US" sz="2400" dirty="0" err="1">
                <a:latin typeface="Courier New" panose="02070309020205020404" pitchFamily="49" charset="0"/>
                <a:cs typeface="Courier New" panose="02070309020205020404" pitchFamily="49" charset="0"/>
              </a:rPr>
              <a:t>node.default</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iis-lb</a:t>
            </a:r>
            <a:r>
              <a:rPr lang="en-US" sz="2400" dirty="0">
                <a:latin typeface="Courier New" panose="02070309020205020404" pitchFamily="49" charset="0"/>
                <a:cs typeface="Courier New" panose="02070309020205020404" pitchFamily="49" charset="0"/>
              </a:rPr>
              <a:t>']['members'] = [</a:t>
            </a:r>
          </a:p>
          <a:p>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a:t>
            </a:r>
          </a:p>
          <a:p>
            <a:r>
              <a:rPr lang="en-US" sz="2400" dirty="0">
                <a:latin typeface="Courier New" panose="02070309020205020404" pitchFamily="49" charset="0"/>
                <a:cs typeface="Courier New" panose="02070309020205020404" pitchFamily="49" charset="0"/>
              </a:rPr>
              <a:t>    'address' =&gt; 'ec2-52-8-71-11.us-west-1.compute.amazonaws.com',</a:t>
            </a:r>
          </a:p>
          <a:p>
            <a:r>
              <a:rPr lang="en-US" sz="2400" dirty="0">
                <a:latin typeface="Courier New" panose="02070309020205020404" pitchFamily="49" charset="0"/>
                <a:cs typeface="Courier New" panose="02070309020205020404" pitchFamily="49" charset="0"/>
              </a:rPr>
              <a:t>    'weight' =&gt; 100,</a:t>
            </a:r>
          </a:p>
          <a:p>
            <a:r>
              <a:rPr lang="en-US" sz="2400" dirty="0">
                <a:latin typeface="Courier New" panose="02070309020205020404" pitchFamily="49" charset="0"/>
                <a:cs typeface="Courier New" panose="02070309020205020404" pitchFamily="49" charset="0"/>
              </a:rPr>
              <a:t>    'port' =&gt; </a:t>
            </a:r>
            <a:r>
              <a:rPr lang="en-US" sz="2400" dirty="0" smtClean="0">
                <a:latin typeface="Courier New" panose="02070309020205020404" pitchFamily="49" charset="0"/>
                <a:cs typeface="Courier New" panose="02070309020205020404" pitchFamily="49" charset="0"/>
              </a:rPr>
              <a:t>80,</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ssl_port</a:t>
            </a:r>
            <a:r>
              <a:rPr lang="en-US" sz="2400" dirty="0">
                <a:latin typeface="Courier New" panose="02070309020205020404" pitchFamily="49" charset="0"/>
                <a:cs typeface="Courier New" panose="02070309020205020404" pitchFamily="49" charset="0"/>
              </a:rPr>
              <a:t>' =&gt; </a:t>
            </a:r>
            <a:r>
              <a:rPr lang="en-US" sz="2400" dirty="0" smtClean="0">
                <a:latin typeface="Courier New" panose="02070309020205020404" pitchFamily="49" charset="0"/>
                <a:cs typeface="Courier New" panose="02070309020205020404" pitchFamily="49" charset="0"/>
              </a:rPr>
              <a:t>80</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iis-</a:t>
            </a:r>
            <a:r>
              <a:rPr lang="en-US" sz="2400" dirty="0" err="1" smtClean="0">
                <a:latin typeface="Courier New" panose="02070309020205020404" pitchFamily="49" charset="0"/>
                <a:cs typeface="Courier New" panose="02070309020205020404" pitchFamily="49" charset="0"/>
              </a:rPr>
              <a:t>lb</a:t>
            </a:r>
            <a:r>
              <a:rPr lang="en-US" sz="2400" dirty="0">
                <a:latin typeface="Courier New" panose="02070309020205020404" pitchFamily="49" charset="0"/>
                <a:cs typeface="Courier New" panose="02070309020205020404" pitchFamily="49" charset="0"/>
              </a:rPr>
              <a:t>::default'</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\recipes\</a:t>
            </a:r>
            <a:r>
              <a:rPr lang="en-US" dirty="0" err="1">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626545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create a cookbook to manage a load balancer</a:t>
            </a:r>
          </a:p>
          <a:p>
            <a:pPr marL="380990" indent="-380990">
              <a:buFont typeface="Wingdings" charset="2"/>
              <a:buChar char="ü"/>
            </a:pPr>
            <a:r>
              <a:rPr lang="en-US" dirty="0" smtClean="0"/>
              <a:t>Configure </a:t>
            </a:r>
            <a:r>
              <a:rPr lang="en-US" dirty="0"/>
              <a:t>the 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a:t>
            </a:r>
            <a:r>
              <a:rPr lang="en-US" dirty="0" err="1" smtClean="0"/>
              <a:t>iis-lb</a:t>
            </a:r>
            <a:r>
              <a:rPr lang="en-US" dirty="0" smtClean="0"/>
              <a:t>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0601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20390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a:t>
            </a:r>
            <a:r>
              <a:rPr lang="en-US" dirty="0" smtClean="0"/>
              <a:t>Change in the Cookbook Directory</a:t>
            </a:r>
            <a:endParaRPr lang="en-US" dirty="0"/>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t>
            </a:r>
            <a:r>
              <a:rPr lang="en-US" dirty="0" err="1" smtClean="0">
                <a:latin typeface="Courier New" panose="02070309020205020404" pitchFamily="49" charset="0"/>
                <a:cs typeface="Courier New" panose="02070309020205020404" pitchFamily="49" charset="0"/>
              </a:rPr>
              <a:t>myiis-lb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569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a:t>
            </a:r>
            <a:r>
              <a:rPr lang="en-US" dirty="0" err="1">
                <a:latin typeface="Courier New" panose="02070309020205020404" pitchFamily="49" charset="0"/>
                <a:cs typeface="Courier New" panose="02070309020205020404" pitchFamily="49" charset="0"/>
              </a:rPr>
              <a:t>supermarket.chef.io</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chef_handler</a:t>
            </a:r>
            <a:r>
              <a:rPr lang="en-US" dirty="0">
                <a:latin typeface="Courier New" panose="02070309020205020404" pitchFamily="49" charset="0"/>
                <a:cs typeface="Courier New" panose="02070309020205020404" pitchFamily="49" charset="0"/>
              </a:rPr>
              <a:t> (1.2.0)</a:t>
            </a:r>
          </a:p>
          <a:p>
            <a:r>
              <a:rPr lang="en-US" dirty="0">
                <a:latin typeface="Courier New" panose="02070309020205020404" pitchFamily="49" charset="0"/>
                <a:cs typeface="Courier New" panose="02070309020205020404" pitchFamily="49" charset="0"/>
              </a:rPr>
              <a:t>Installing </a:t>
            </a:r>
            <a:r>
              <a:rPr lang="en-US" dirty="0" err="1">
                <a:latin typeface="Courier New" panose="02070309020205020404" pitchFamily="49" charset="0"/>
                <a:cs typeface="Courier New" panose="02070309020205020404" pitchFamily="49" charset="0"/>
              </a:rPr>
              <a:t>iis</a:t>
            </a:r>
            <a:r>
              <a:rPr lang="en-US" dirty="0">
                <a:latin typeface="Courier New" panose="02070309020205020404" pitchFamily="49" charset="0"/>
                <a:cs typeface="Courier New" panose="02070309020205020404" pitchFamily="49" charset="0"/>
              </a:rPr>
              <a:t> (4.1.5)</a:t>
            </a:r>
          </a:p>
          <a:p>
            <a:r>
              <a:rPr lang="en-US" dirty="0">
                <a:latin typeface="Courier New" panose="02070309020205020404" pitchFamily="49" charset="0"/>
                <a:cs typeface="Courier New" panose="02070309020205020404" pitchFamily="49" charset="0"/>
              </a:rPr>
              <a:t>Installing </a:t>
            </a:r>
            <a:r>
              <a:rPr lang="en-US" dirty="0" err="1">
                <a:latin typeface="Courier New" panose="02070309020205020404" pitchFamily="49" charset="0"/>
                <a:cs typeface="Courier New" panose="02070309020205020404" pitchFamily="49" charset="0"/>
              </a:rPr>
              <a:t>iis-lb</a:t>
            </a:r>
            <a:r>
              <a:rPr lang="en-US" dirty="0">
                <a:latin typeface="Courier New" panose="02070309020205020404" pitchFamily="49" charset="0"/>
                <a:cs typeface="Courier New" panose="02070309020205020404" pitchFamily="49" charset="0"/>
              </a:rPr>
              <a:t> (0.2.4)</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 (0.1.0) from source at .</a:t>
            </a:r>
          </a:p>
          <a:p>
            <a:r>
              <a:rPr lang="en-US" dirty="0">
                <a:latin typeface="Courier New" panose="02070309020205020404" pitchFamily="49" charset="0"/>
                <a:cs typeface="Courier New" panose="02070309020205020404" pitchFamily="49" charset="0"/>
              </a:rPr>
              <a:t>Installing </a:t>
            </a:r>
            <a:r>
              <a:rPr lang="en-US" dirty="0" err="1">
                <a:latin typeface="Courier New" panose="02070309020205020404" pitchFamily="49" charset="0"/>
                <a:cs typeface="Courier New" panose="02070309020205020404" pitchFamily="49" charset="0"/>
              </a:rPr>
              <a:t>webpi</a:t>
            </a:r>
            <a:r>
              <a:rPr lang="en-US" dirty="0">
                <a:latin typeface="Courier New" panose="02070309020205020404" pitchFamily="49" charset="0"/>
                <a:cs typeface="Courier New" panose="02070309020205020404" pitchFamily="49" charset="0"/>
              </a:rPr>
              <a:t> (2.0.0)</a:t>
            </a:r>
          </a:p>
          <a:p>
            <a:r>
              <a:rPr lang="en-US" dirty="0">
                <a:latin typeface="Courier New" panose="02070309020205020404" pitchFamily="49" charset="0"/>
                <a:cs typeface="Courier New" panose="02070309020205020404" pitchFamily="49" charset="0"/>
              </a:rPr>
              <a:t>Using windows (1.39.0)</a:t>
            </a:r>
          </a:p>
        </p:txBody>
      </p:sp>
      <p:sp>
        <p:nvSpPr>
          <p:cNvPr id="3" name="Title 2"/>
          <p:cNvSpPr>
            <a:spLocks noGrp="1"/>
          </p:cNvSpPr>
          <p:nvPr>
            <p:ph type="title"/>
          </p:nvPr>
        </p:nvSpPr>
        <p:spPr/>
        <p:txBody>
          <a:bodyPr/>
          <a:lstStyle/>
          <a:p>
            <a:r>
              <a:rPr lang="en-US" dirty="0"/>
              <a:t>Lab: </a:t>
            </a:r>
            <a:r>
              <a:rPr lang="en-US" dirty="0" smtClean="0"/>
              <a:t>Install Cookbook Dependencies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7" name="Rectangle 6"/>
          <p:cNvSpPr/>
          <p:nvPr/>
        </p:nvSpPr>
        <p:spPr bwMode="auto">
          <a:xfrm>
            <a:off x="1111693" y="3738544"/>
            <a:ext cx="14431939" cy="274731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095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load balancer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550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Load Balancer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a14="http://schemas.microsoft.com/office/drawing/2010/main" xmlns="">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6711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chef_handler</a:t>
            </a:r>
            <a:r>
              <a:rPr lang="en-US" sz="2000" dirty="0">
                <a:latin typeface="Courier New" panose="02070309020205020404" pitchFamily="49" charset="0"/>
                <a:cs typeface="Courier New" panose="02070309020205020404" pitchFamily="49" charset="0"/>
              </a:rPr>
              <a:t> (1.2.0)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iis</a:t>
            </a:r>
            <a:r>
              <a:rPr lang="en-US" sz="2000" dirty="0">
                <a:latin typeface="Courier New" panose="02070309020205020404" pitchFamily="49" charset="0"/>
                <a:cs typeface="Courier New" panose="02070309020205020404" pitchFamily="49" charset="0"/>
              </a:rPr>
              <a:t> (4.1.5)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iis-lb</a:t>
            </a:r>
            <a:r>
              <a:rPr lang="en-US" sz="2000" dirty="0">
                <a:latin typeface="Courier New" panose="02070309020205020404" pitchFamily="49" charset="0"/>
                <a:cs typeface="Courier New" panose="02070309020205020404" pitchFamily="49" charset="0"/>
              </a:rPr>
              <a:t> (0.1.9)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myiis-lb</a:t>
            </a:r>
            <a:r>
              <a:rPr lang="en-US" sz="2000" dirty="0">
                <a:latin typeface="Courier New" panose="02070309020205020404" pitchFamily="49" charset="0"/>
                <a:cs typeface="Courier New" panose="02070309020205020404" pitchFamily="49" charset="0"/>
              </a:rPr>
              <a:t> (0.1.0)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webpi</a:t>
            </a:r>
            <a:r>
              <a:rPr lang="en-US" sz="2000" dirty="0">
                <a:latin typeface="Courier New" panose="02070309020205020404" pitchFamily="49" charset="0"/>
                <a:cs typeface="Courier New" panose="02070309020205020404" pitchFamily="49" charset="0"/>
              </a:rPr>
              <a:t> (1.2.8)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windows (1.39.0) to: 'https://api.chef.io:443/organizations/</a:t>
            </a:r>
            <a:r>
              <a:rPr lang="en-US" sz="2000" dirty="0" err="1">
                <a:latin typeface="Courier New" panose="02070309020205020404" pitchFamily="49" charset="0"/>
                <a:cs typeface="Courier New" panose="02070309020205020404" pitchFamily="49" charset="0"/>
              </a:rPr>
              <a:t>bakh</a:t>
            </a:r>
            <a:r>
              <a:rPr lang="en-US" sz="2000" dirty="0">
                <a:latin typeface="Courier New" panose="02070309020205020404" pitchFamily="49" charset="0"/>
                <a:cs typeface="Courier New" panose="02070309020205020404" pitchFamily="49" charset="0"/>
              </a:rPr>
              <a:t>'</a:t>
            </a:r>
          </a:p>
        </p:txBody>
      </p:sp>
      <p:sp>
        <p:nvSpPr>
          <p:cNvPr id="3" name="Title 2"/>
          <p:cNvSpPr>
            <a:spLocks noGrp="1"/>
          </p:cNvSpPr>
          <p:nvPr>
            <p:ph type="title"/>
          </p:nvPr>
        </p:nvSpPr>
        <p:spPr/>
        <p:txBody>
          <a:bodyPr/>
          <a:lstStyle/>
          <a:p>
            <a:r>
              <a:rPr lang="en-US" dirty="0"/>
              <a:t>Lab: Upload </a:t>
            </a:r>
            <a:r>
              <a:rPr lang="en-US"/>
              <a:t>the </a:t>
            </a:r>
            <a:r>
              <a:rPr lang="en-US" smtClean="0"/>
              <a:t>Cookbook to Chef Server</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30287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-demo          0.2.1</a:t>
            </a:r>
            <a:endParaRPr lang="en-US" dirty="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iis-lb</a:t>
            </a:r>
            <a:r>
              <a:rPr lang="en-US" dirty="0" smtClean="0">
                <a:latin typeface="Courier New" panose="02070309020205020404" pitchFamily="49" charset="0"/>
                <a:cs typeface="Courier New" panose="02070309020205020404" pitchFamily="49" charset="0"/>
              </a:rPr>
              <a:t>            1.6.6</a:t>
            </a:r>
            <a:endParaRPr lang="en-US" dirty="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0.1.0</a:t>
            </a:r>
          </a:p>
          <a:p>
            <a:r>
              <a:rPr lang="en-US" dirty="0" err="1" smtClean="0">
                <a:latin typeface="Courier New" panose="02070309020205020404" pitchFamily="49" charset="0"/>
                <a:cs typeface="Courier New" panose="02070309020205020404" pitchFamily="49" charset="0"/>
              </a:rPr>
              <a:t>chef_handler</a:t>
            </a:r>
            <a:r>
              <a:rPr lang="en-US" dirty="0" smtClean="0">
                <a:latin typeface="Courier New" panose="02070309020205020404" pitchFamily="49" charset="0"/>
                <a:cs typeface="Courier New" panose="02070309020205020404" pitchFamily="49" charset="0"/>
              </a:rPr>
              <a:t>      1.2.0</a:t>
            </a:r>
          </a:p>
          <a:p>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               4.1.5</a:t>
            </a:r>
          </a:p>
          <a:p>
            <a:r>
              <a:rPr lang="en-US" dirty="0" err="1" smtClean="0">
                <a:latin typeface="Courier New" panose="02070309020205020404" pitchFamily="49" charset="0"/>
                <a:cs typeface="Courier New" panose="02070309020205020404" pitchFamily="49" charset="0"/>
              </a:rPr>
              <a:t>webpi</a:t>
            </a:r>
            <a:r>
              <a:rPr lang="en-US" dirty="0" smtClean="0">
                <a:latin typeface="Courier New" panose="02070309020205020404" pitchFamily="49" charset="0"/>
                <a:cs typeface="Courier New" panose="02070309020205020404" pitchFamily="49" charset="0"/>
              </a:rPr>
              <a:t>             1.2.8</a:t>
            </a:r>
          </a:p>
          <a:p>
            <a:r>
              <a:rPr lang="en-US" dirty="0" smtClean="0">
                <a:latin typeface="Courier New" panose="02070309020205020404" pitchFamily="49" charset="0"/>
                <a:cs typeface="Courier New" panose="02070309020205020404" pitchFamily="49" charset="0"/>
              </a:rPr>
              <a:t>windows           1.39.0</a:t>
            </a:r>
          </a:p>
          <a:p>
            <a:r>
              <a:rPr lang="en-US" dirty="0">
                <a:latin typeface="Courier New" panose="02070309020205020404" pitchFamily="49" charset="0"/>
                <a:cs typeface="Courier New" panose="02070309020205020404" pitchFamily="49" charset="0"/>
              </a:rPr>
              <a:t>workstation       0.1.0</a:t>
            </a:r>
          </a:p>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874659"/>
            <a:ext cx="14431939" cy="26968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15214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a:t>
            </a:r>
            <a:r>
              <a:rPr lang="en-US" dirty="0"/>
              <a:t>c</a:t>
            </a:r>
            <a:r>
              <a:rPr lang="en-US" dirty="0" smtClean="0"/>
              <a:t>reate a cookbook to manage a </a:t>
            </a:r>
            <a:r>
              <a:rPr lang="en-US" dirty="0"/>
              <a:t>load </a:t>
            </a:r>
            <a:r>
              <a:rPr lang="en-US" dirty="0" smtClean="0"/>
              <a:t>balancer</a:t>
            </a:r>
          </a:p>
          <a:p>
            <a:pPr marL="380990" indent="-380990">
              <a:buFont typeface="Wingdings" charset="2"/>
              <a:buChar char="ü"/>
            </a:pPr>
            <a:r>
              <a:rPr lang="en-US" dirty="0" smtClean="0"/>
              <a:t>Configure the </a:t>
            </a:r>
            <a:r>
              <a:rPr lang="en-US" dirty="0"/>
              <a:t>load </a:t>
            </a:r>
            <a:r>
              <a:rPr lang="en-US" dirty="0" smtClean="0"/>
              <a:t>balancer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a:t>
            </a:r>
            <a:r>
              <a:rPr lang="en-US" dirty="0" err="1" smtClean="0"/>
              <a:t>iis-lb</a:t>
            </a:r>
            <a:r>
              <a:rPr lang="en-US" dirty="0" smtClean="0"/>
              <a:t>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59021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7711" y="2496327"/>
            <a:ext cx="12118841" cy="852712"/>
          </a:xfrm>
        </p:spPr>
        <p:txBody>
          <a:bodyPr>
            <a:normAutofit fontScale="90000"/>
          </a:bodyPr>
          <a:lstStyle/>
          <a:p>
            <a:r>
              <a:rPr lang="en-US" dirty="0" smtClean="0"/>
              <a:t>Lab: Bootstrap a Load Balancer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RDP to that system and run chef-client</a:t>
            </a:r>
            <a:endParaRPr lang="en-US" dirty="0"/>
          </a:p>
          <a:p>
            <a:pPr marL="609585" indent="-609585">
              <a:lnSpc>
                <a:spcPct val="120000"/>
              </a:lnSpc>
              <a:buFont typeface="Wingdings" charset="2"/>
              <a:buChar char="q"/>
            </a:pPr>
            <a:r>
              <a:rPr lang="en-US" dirty="0" smtClean="0"/>
              <a:t>Verify that traffic to the load balancer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60845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Creating new client for node2</a:t>
            </a:r>
          </a:p>
          <a:p>
            <a:r>
              <a:rPr lang="en-US" dirty="0">
                <a:latin typeface="Courier New" panose="02070309020205020404" pitchFamily="49" charset="0"/>
                <a:cs typeface="Courier New" panose="02070309020205020404" pitchFamily="49" charset="0"/>
              </a:rPr>
              <a:t>Creating new node for node2</a:t>
            </a:r>
          </a:p>
          <a:p>
            <a:r>
              <a:rPr lang="en-US" dirty="0">
                <a:latin typeface="Courier New" panose="02070309020205020404" pitchFamily="49" charset="0"/>
                <a:cs typeface="Courier New" panose="02070309020205020404" pitchFamily="49" charset="0"/>
              </a:rPr>
              <a:t>Connecting to ec2-54-210-192-12.compute-1.amazonaws.com</a:t>
            </a:r>
          </a:p>
          <a:p>
            <a:r>
              <a:rPr lang="en-US" dirty="0">
                <a:latin typeface="Courier New" panose="02070309020205020404" pitchFamily="49" charset="0"/>
                <a:cs typeface="Courier New" panose="02070309020205020404" pitchFamily="49" charset="0"/>
              </a:rPr>
              <a:t>ec2-54-210-192-12.compute-1.amazonaws.com Starting first Chef Client run...</a:t>
            </a:r>
          </a:p>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[2015-09-16T17:13:10+00:00] WARN: Node node2 has an empty run list.</a:t>
            </a:r>
          </a:p>
          <a:p>
            <a:r>
              <a:rPr lang="en-US" dirty="0">
                <a:latin typeface="Courier New" panose="02070309020205020404" pitchFamily="49" charset="0"/>
                <a:cs typeface="Courier New" panose="02070309020205020404" pitchFamily="49" charset="0"/>
              </a:rPr>
              <a:t>ec2-54-210-192-12.compute-1.amazonaws.com Converging 0 resources</a:t>
            </a:r>
          </a:p>
          <a:p>
            <a:r>
              <a:rPr lang="en-US" dirty="0">
                <a:latin typeface="Courier New" panose="02070309020205020404" pitchFamily="49" charset="0"/>
                <a:cs typeface="Courier New" panose="02070309020205020404" pitchFamily="49" charset="0"/>
              </a:rPr>
              <a:t>ec2-54-210-192-12.compute-1.amazonaws.com</a:t>
            </a:r>
          </a:p>
          <a:p>
            <a:r>
              <a:rPr lang="en-US" dirty="0">
                <a:latin typeface="Courier New" panose="02070309020205020404" pitchFamily="49" charset="0"/>
                <a:cs typeface="Courier New" panose="02070309020205020404" pitchFamily="49" charset="0"/>
              </a:rPr>
              <a:t>ec2-54-210-192-12.compute-1.amazonaws.com Running handlers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sz="3000" dirty="0" smtClean="0">
                <a:latin typeface="Courier New" panose="02070309020205020404" pitchFamily="49" charset="0"/>
                <a:cs typeface="Courier New" panose="02070309020205020404" pitchFamily="49" charset="0"/>
              </a:rPr>
              <a:t>$ knife bootstrap windows </a:t>
            </a:r>
            <a:r>
              <a:rPr lang="en-US" sz="3000" dirty="0" err="1" smtClean="0">
                <a:latin typeface="Courier New" panose="02070309020205020404" pitchFamily="49" charset="0"/>
                <a:cs typeface="Courier New" panose="02070309020205020404" pitchFamily="49" charset="0"/>
              </a:rPr>
              <a:t>winrm</a:t>
            </a:r>
            <a:r>
              <a:rPr lang="en-US" sz="3000" dirty="0" smtClean="0">
                <a:latin typeface="Courier New" panose="02070309020205020404" pitchFamily="49" charset="0"/>
                <a:cs typeface="Courier New" panose="02070309020205020404" pitchFamily="49" charset="0"/>
              </a:rPr>
              <a:t> FQDN2 -x USER -P PWD -N node2</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8998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WIN-F9R1IJ8VE59</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52.90.82.67</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windows 6.3.9600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35372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recipe[</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node run_list add node2 'recipe[</a:t>
            </a:r>
            <a:r>
              <a:rPr lang="en-US" sz="3200" dirty="0" err="1" smtClean="0">
                <a:latin typeface="Courier New" panose="02070309020205020404" pitchFamily="49" charset="0"/>
                <a:cs typeface="Courier New" panose="02070309020205020404" pitchFamily="49" charset="0"/>
              </a:rPr>
              <a:t>myiis-lb</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9637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WIN-F9R1IJ8VE59</a:t>
            </a:r>
          </a:p>
          <a:p>
            <a:r>
              <a:rPr lang="en-US" dirty="0">
                <a:latin typeface="Courier New" panose="02070309020205020404" pitchFamily="49" charset="0"/>
                <a:cs typeface="Courier New" panose="02070309020205020404" pitchFamily="49" charset="0"/>
              </a:rPr>
              <a:t>IP:          52.90.82.67</a:t>
            </a:r>
          </a:p>
          <a:p>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myiis-lb</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windows 6.3.9600</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1048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RDP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96616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00" dirty="0">
                <a:latin typeface="Courier New" panose="02070309020205020404" pitchFamily="49" charset="0"/>
                <a:cs typeface="Courier New" panose="02070309020205020404" pitchFamily="49" charset="0"/>
              </a:rPr>
              <a:t>knife </a:t>
            </a:r>
            <a:r>
              <a:rPr lang="en-US" sz="2100" dirty="0" err="1">
                <a:latin typeface="Courier New" panose="02070309020205020404" pitchFamily="49" charset="0"/>
                <a:cs typeface="Courier New" panose="02070309020205020404" pitchFamily="49" charset="0"/>
              </a:rPr>
              <a:t>winrm</a:t>
            </a:r>
            <a:r>
              <a:rPr lang="en-US" sz="2100" dirty="0">
                <a:latin typeface="Courier New" panose="02070309020205020404" pitchFamily="49" charset="0"/>
                <a:cs typeface="Courier New" panose="02070309020205020404" pitchFamily="49" charset="0"/>
              </a:rPr>
              <a:t> QUERY COMMAND (options)</a:t>
            </a:r>
          </a:p>
          <a:p>
            <a:r>
              <a:rPr lang="en-US" sz="2100" dirty="0">
                <a:latin typeface="Courier New" panose="02070309020205020404" pitchFamily="49" charset="0"/>
                <a:cs typeface="Courier New" panose="02070309020205020404" pitchFamily="49" charset="0"/>
              </a:rPr>
              <a:t>    -a, --attribute ATTR             The attribute to use for opening the connection - default is </a:t>
            </a:r>
            <a:r>
              <a:rPr lang="en-US" sz="2100" dirty="0" err="1">
                <a:latin typeface="Courier New" panose="02070309020205020404" pitchFamily="49" charset="0"/>
                <a:cs typeface="Courier New" panose="02070309020205020404" pitchFamily="49" charset="0"/>
              </a:rPr>
              <a:t>fqdn</a:t>
            </a:r>
            <a:endParaRPr lang="en-US" sz="2100" dirty="0">
              <a:latin typeface="Courier New" panose="02070309020205020404" pitchFamily="49" charset="0"/>
              <a:cs typeface="Courier New" panose="02070309020205020404" pitchFamily="49" charset="0"/>
            </a:endParaRPr>
          </a:p>
          <a:p>
            <a:r>
              <a:rPr lang="en-US" sz="2100" dirty="0">
                <a:latin typeface="Courier New" panose="02070309020205020404" pitchFamily="49" charset="0"/>
                <a:cs typeface="Courier New" panose="02070309020205020404" pitchFamily="49" charset="0"/>
              </a:rPr>
              <a:t>    -f CA_TRUST_FILE,                The Certificate Authority (CA) trust file used for SSL transport</a:t>
            </a:r>
          </a:p>
          <a:p>
            <a:r>
              <a:rPr lang="en-US" sz="2100" dirty="0">
                <a:latin typeface="Courier New" panose="02070309020205020404" pitchFamily="49" charset="0"/>
                <a:cs typeface="Courier New" panose="02070309020205020404" pitchFamily="49" charset="0"/>
              </a:rPr>
              <a:t>        --</a:t>
            </a:r>
            <a:r>
              <a:rPr lang="en-US" sz="2100" dirty="0" err="1">
                <a:latin typeface="Courier New" panose="02070309020205020404" pitchFamily="49" charset="0"/>
                <a:cs typeface="Courier New" panose="02070309020205020404" pitchFamily="49" charset="0"/>
              </a:rPr>
              <a:t>ca</a:t>
            </a:r>
            <a:r>
              <a:rPr lang="en-US" sz="2100" dirty="0">
                <a:latin typeface="Courier New" panose="02070309020205020404" pitchFamily="49" charset="0"/>
                <a:cs typeface="Courier New" panose="02070309020205020404" pitchFamily="49" charset="0"/>
              </a:rPr>
              <a:t>-trust-file</a:t>
            </a:r>
          </a:p>
          <a:p>
            <a:r>
              <a:rPr lang="en-US" sz="2100" dirty="0">
                <a:latin typeface="Courier New" panose="02070309020205020404" pitchFamily="49" charset="0"/>
                <a:cs typeface="Courier New" panose="02070309020205020404" pitchFamily="49" charset="0"/>
              </a:rPr>
              <a:t>    -s, --server-</a:t>
            </a:r>
            <a:r>
              <a:rPr lang="en-US" sz="2100" dirty="0" err="1">
                <a:latin typeface="Courier New" panose="02070309020205020404" pitchFamily="49" charset="0"/>
                <a:cs typeface="Courier New" panose="02070309020205020404" pitchFamily="49" charset="0"/>
              </a:rPr>
              <a:t>url</a:t>
            </a:r>
            <a:r>
              <a:rPr lang="en-US" sz="2100" dirty="0">
                <a:latin typeface="Courier New" panose="02070309020205020404" pitchFamily="49" charset="0"/>
                <a:cs typeface="Courier New" panose="02070309020205020404" pitchFamily="49" charset="0"/>
              </a:rPr>
              <a:t> URL             Chef Server URL</a:t>
            </a:r>
          </a:p>
          <a:p>
            <a:r>
              <a:rPr lang="en-US" sz="2100" dirty="0">
                <a:latin typeface="Courier New" panose="02070309020205020404" pitchFamily="49" charset="0"/>
                <a:cs typeface="Courier New" panose="02070309020205020404" pitchFamily="49" charset="0"/>
              </a:rPr>
              <a:t>        --chef-zero-host HOST        Host to start chef-zero on</a:t>
            </a:r>
          </a:p>
          <a:p>
            <a:r>
              <a:rPr lang="en-US" sz="21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100" dirty="0">
                <a:latin typeface="Courier New" panose="02070309020205020404" pitchFamily="49" charset="0"/>
                <a:cs typeface="Courier New" panose="02070309020205020404" pitchFamily="49" charset="0"/>
              </a:rPr>
              <a:t>    -k, --key KEY                    API Client Key</a:t>
            </a:r>
          </a:p>
          <a:p>
            <a:r>
              <a:rPr lang="en-US" sz="2100" dirty="0">
                <a:latin typeface="Courier New" panose="02070309020205020404" pitchFamily="49" charset="0"/>
                <a:cs typeface="Courier New" panose="02070309020205020404" pitchFamily="49" charset="0"/>
              </a:rPr>
              <a:t>        --[no-]color                 Use colored output, defaults to enabled</a:t>
            </a:r>
          </a:p>
          <a:p>
            <a:r>
              <a:rPr lang="en-US" sz="2100" dirty="0">
                <a:latin typeface="Courier New" panose="02070309020205020404" pitchFamily="49" charset="0"/>
                <a:cs typeface="Courier New" panose="02070309020205020404" pitchFamily="49" charset="0"/>
              </a:rPr>
              <a:t>    -c, --</a:t>
            </a:r>
            <a:r>
              <a:rPr lang="en-US" sz="2100" dirty="0" err="1">
                <a:latin typeface="Courier New" panose="02070309020205020404" pitchFamily="49" charset="0"/>
                <a:cs typeface="Courier New" panose="02070309020205020404" pitchFamily="49" charset="0"/>
              </a:rPr>
              <a:t>config</a:t>
            </a:r>
            <a:r>
              <a:rPr lang="en-US" sz="2100" dirty="0">
                <a:latin typeface="Courier New" panose="02070309020205020404" pitchFamily="49" charset="0"/>
                <a:cs typeface="Courier New" panose="02070309020205020404" pitchFamily="49" charset="0"/>
              </a:rPr>
              <a:t> CONFIG              The configuration file to use</a:t>
            </a:r>
          </a:p>
          <a:p>
            <a:r>
              <a:rPr lang="en-US" sz="2100" dirty="0">
                <a:latin typeface="Courier New" panose="02070309020205020404" pitchFamily="49" charset="0"/>
                <a:cs typeface="Courier New" panose="02070309020205020404" pitchFamily="49" charset="0"/>
              </a:rPr>
              <a:t>        --defaults                   Accept default values for all questions</a:t>
            </a:r>
          </a:p>
        </p:txBody>
      </p:sp>
      <p:sp>
        <p:nvSpPr>
          <p:cNvPr id="3" name="Title 2"/>
          <p:cNvSpPr>
            <a:spLocks noGrp="1"/>
          </p:cNvSpPr>
          <p:nvPr>
            <p:ph type="title"/>
          </p:nvPr>
        </p:nvSpPr>
        <p:spPr/>
        <p:txBody>
          <a:bodyPr/>
          <a:lstStyle/>
          <a:p>
            <a:r>
              <a:rPr lang="en-US" dirty="0" smtClean="0"/>
              <a:t>GE: Using knife </a:t>
            </a:r>
            <a:r>
              <a:rPr lang="en-US" dirty="0" err="1" smtClean="0"/>
              <a:t>winrm</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a:t>
            </a:r>
            <a:r>
              <a:rPr lang="en-US" dirty="0" err="1" smtClean="0">
                <a:latin typeface="Courier New" panose="02070309020205020404" pitchFamily="49" charset="0"/>
                <a:cs typeface="Courier New" panose="02070309020205020404" pitchFamily="49" charset="0"/>
              </a:rPr>
              <a:t>winrm</a:t>
            </a:r>
            <a:r>
              <a:rPr lang="en-US" dirty="0" smtClean="0">
                <a:latin typeface="Courier New" panose="02070309020205020404" pitchFamily="49" charset="0"/>
                <a:cs typeface="Courier New" panose="02070309020205020404" pitchFamily="49" charset="0"/>
              </a:rPr>
              <a:t>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92583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a:t>
            </a:r>
            <a:r>
              <a:rPr lang="en-US" dirty="0"/>
              <a:t>load </a:t>
            </a:r>
            <a:r>
              <a:rPr lang="en-US" dirty="0" smtClean="0"/>
              <a:t>balancer within our infrastructure:</a:t>
            </a:r>
          </a:p>
          <a:p>
            <a:pPr lvl="1"/>
            <a:endParaRPr lang="en-US" dirty="0" smtClean="0"/>
          </a:p>
          <a:p>
            <a:pPr lvl="2"/>
            <a:r>
              <a:rPr lang="en-US" dirty="0" smtClean="0"/>
              <a:t>Write a </a:t>
            </a:r>
            <a:r>
              <a:rPr lang="en-US" dirty="0" err="1" smtClean="0"/>
              <a:t>iis-lb</a:t>
            </a:r>
            <a:r>
              <a:rPr lang="en-US" dirty="0" smtClean="0"/>
              <a:t> (load balancer) cookbook.</a:t>
            </a:r>
          </a:p>
          <a:p>
            <a:pPr lvl="2"/>
            <a:r>
              <a:rPr lang="en-US" dirty="0" smtClean="0"/>
              <a:t>We will need to establish a new node within our organization to which we apply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err="1" smtClean="0"/>
              <a:t>iis-lb</a:t>
            </a:r>
            <a:r>
              <a:rPr lang="en-US" sz="2400" dirty="0" smtClean="0"/>
              <a:t>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a:t>
            </a:r>
            <a:r>
              <a:rPr lang="en-US" sz="4500" dirty="0"/>
              <a:t>load balancer</a:t>
            </a:r>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1743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resolving cookbooks for run list: [</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:server</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cpu</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sz="2600" dirty="0" smtClean="0">
                <a:latin typeface="Courier New" panose="02070309020205020404" pitchFamily="49" charset="0"/>
                <a:cs typeface="Courier New" panose="02070309020205020404" pitchFamily="49" charset="0"/>
              </a:rPr>
              <a:t>$ knife </a:t>
            </a:r>
            <a:r>
              <a:rPr lang="en-US" sz="2600" dirty="0" err="1" smtClean="0">
                <a:latin typeface="Courier New" panose="02070309020205020404" pitchFamily="49" charset="0"/>
                <a:cs typeface="Courier New" panose="02070309020205020404" pitchFamily="49" charset="0"/>
              </a:rPr>
              <a:t>winrm</a:t>
            </a:r>
            <a:r>
              <a:rPr lang="en-US" sz="2600" dirty="0" smtClean="0">
                <a:latin typeface="Courier New" panose="02070309020205020404" pitchFamily="49" charset="0"/>
                <a:cs typeface="Courier New" panose="02070309020205020404" pitchFamily="49" charset="0"/>
              </a:rPr>
              <a:t> *:* -x USERNAME -P PASSWORD –a </a:t>
            </a:r>
            <a:r>
              <a:rPr lang="en-US" sz="2600" dirty="0" err="1" smtClean="0">
                <a:latin typeface="Courier New" panose="02070309020205020404" pitchFamily="49" charset="0"/>
                <a:cs typeface="Courier New" panose="02070309020205020404" pitchFamily="49" charset="0"/>
              </a:rPr>
              <a:t>ipaddress</a:t>
            </a:r>
            <a:r>
              <a:rPr lang="en-US" sz="2600" dirty="0" smtClean="0">
                <a:latin typeface="Courier New" panose="02070309020205020404" pitchFamily="49" charset="0"/>
                <a:cs typeface="Courier New" panose="02070309020205020404" pitchFamily="49" charset="0"/>
              </a:rPr>
              <a:t> "chef-client"</a:t>
            </a:r>
            <a:endParaRPr lang="en-US" sz="26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0103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41512" b="52736"/>
          <a:stretch/>
        </p:blipFill>
        <p:spPr>
          <a:xfrm>
            <a:off x="4894143" y="2196430"/>
            <a:ext cx="10161559" cy="5012444"/>
          </a:xfrm>
          <a:prstGeom prst="rect">
            <a:avLst/>
          </a:prstGeom>
        </p:spPr>
      </p:pic>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41</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sp>
        <p:nvSpPr>
          <p:cNvPr id="9" name="Text Placeholder 4"/>
          <p:cNvSpPr txBox="1">
            <a:spLocks/>
          </p:cNvSpPr>
          <p:nvPr/>
        </p:nvSpPr>
        <p:spPr>
          <a:xfrm>
            <a:off x="165787" y="3127438"/>
            <a:ext cx="433930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load balancer.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189022"/>
            <a:ext cx="2193419" cy="26785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555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Find or create a cookbook to manage a load balancer</a:t>
            </a:r>
          </a:p>
          <a:p>
            <a:pPr marL="380990" indent="-380990">
              <a:buFont typeface="Wingdings" charset="2"/>
              <a:buChar char="ü"/>
            </a:pPr>
            <a:r>
              <a:rPr lang="en-US" dirty="0"/>
              <a:t>Configure the load balancer to send traffic to the new node</a:t>
            </a:r>
          </a:p>
          <a:p>
            <a:pPr marL="380990" indent="-380990">
              <a:buFont typeface="Wingdings" charset="2"/>
              <a:buChar char="ü"/>
            </a:pPr>
            <a:r>
              <a:rPr lang="en-US" dirty="0"/>
              <a:t>Upload cookbook to Chef Server</a:t>
            </a:r>
          </a:p>
          <a:p>
            <a:pPr marL="380990" indent="-380990">
              <a:buFont typeface="Wingdings" charset="2"/>
              <a:buChar char="ü"/>
            </a:pPr>
            <a:r>
              <a:rPr lang="en-US" dirty="0" smtClean="0"/>
              <a:t>Bootstrap a new node that runs the </a:t>
            </a:r>
            <a:r>
              <a:rPr lang="en-US" dirty="0" err="1" smtClean="0"/>
              <a:t>iis-lb</a:t>
            </a:r>
            <a:r>
              <a:rPr lang="en-US" dirty="0" smtClean="0"/>
              <a:t>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4248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Chef Super Market</a:t>
            </a:r>
          </a:p>
          <a:p>
            <a:pPr marL="571500" indent="-571500">
              <a:buFont typeface="Arial"/>
              <a:buChar char="•"/>
            </a:pPr>
            <a:r>
              <a:rPr lang="en-US" dirty="0" smtClean="0"/>
              <a:t>Wrapper Cookbooks</a:t>
            </a:r>
          </a:p>
          <a:p>
            <a:pPr marL="571500" indent="-571500">
              <a:buFont typeface="Arial"/>
              <a:buChar char="•"/>
            </a:pPr>
            <a:r>
              <a:rPr lang="en-US" dirty="0" smtClean="0"/>
              <a:t>Node Attributes</a:t>
            </a:r>
          </a:p>
          <a:p>
            <a:pPr marL="571500" indent="-571500">
              <a:buFont typeface="Arial"/>
              <a:buChar char="•"/>
            </a:pPr>
            <a:r>
              <a:rPr lang="en-US" dirty="0" smtClean="0">
                <a:cs typeface="Inconsolata"/>
              </a:rPr>
              <a:t>knife </a:t>
            </a:r>
            <a:r>
              <a:rPr lang="en-US" dirty="0" err="1" smtClean="0">
                <a:cs typeface="Inconsolata"/>
              </a:rPr>
              <a:t>winrm</a:t>
            </a:r>
            <a:endParaRPr lang="en-US" dirty="0" smtClean="0">
              <a:cs typeface="Inconsolata"/>
            </a:endParaRP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a:t>
            </a:r>
            <a:r>
              <a:rPr lang="en-US" dirty="0" smtClean="0"/>
              <a:t>wrote </a:t>
            </a:r>
            <a:r>
              <a:rPr lang="en-US" dirty="0"/>
              <a:t>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smtClean="0">
                <a:hlinkClick r:id="rId3"/>
              </a:rPr>
              <a:t>https://supermarket.chef.io</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50552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268030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a:t>
            </a:r>
            <a:r>
              <a:rPr lang="en-US" dirty="0"/>
              <a:t>load balancer</a:t>
            </a:r>
            <a:endParaRPr lang="en-US" dirty="0" smtClean="0"/>
          </a:p>
          <a:p>
            <a:pPr marL="380990" indent="-380990">
              <a:buFont typeface="Wingdings" charset="2"/>
              <a:buChar char="q"/>
            </a:pPr>
            <a:r>
              <a:rPr lang="en-US" dirty="0" smtClean="0"/>
              <a:t>Configure the </a:t>
            </a:r>
            <a:r>
              <a:rPr lang="en-US" dirty="0"/>
              <a:t>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a:t>
            </a:r>
            <a:r>
              <a:rPr lang="en-US" dirty="0" err="1" smtClean="0"/>
              <a:t>iis-lb</a:t>
            </a:r>
            <a:r>
              <a:rPr lang="en-US" dirty="0" smtClean="0"/>
              <a:t> (load balancer) cookbook</a:t>
            </a:r>
            <a:endParaRPr lang="en-US" dirty="0"/>
          </a:p>
        </p:txBody>
      </p:sp>
      <p:sp>
        <p:nvSpPr>
          <p:cNvPr id="4" name="Content Placeholder 3"/>
          <p:cNvSpPr>
            <a:spLocks noGrp="1"/>
          </p:cNvSpPr>
          <p:nvPr>
            <p:ph sz="quarter" idx="11"/>
          </p:nvPr>
        </p:nvSpPr>
        <p:spPr/>
        <p:txBody>
          <a:bodyPr/>
          <a:lstStyle/>
          <a:p>
            <a:r>
              <a:rPr lang="en-US" dirty="0" smtClean="0"/>
              <a:t>Adding a </a:t>
            </a:r>
            <a:r>
              <a:rPr lang="en-US" dirty="0"/>
              <a:t>load </a:t>
            </a:r>
            <a:r>
              <a:rPr lang="en-US" dirty="0" smtClean="0"/>
              <a:t>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5801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3"/>
              </a:rPr>
              <a:t>https://</a:t>
            </a:r>
            <a:r>
              <a:rPr lang="en-US" sz="2800" dirty="0" smtClean="0">
                <a:hlinkClick r:id="rId3"/>
              </a:rPr>
              <a:t>supermarket.chef.io</a:t>
            </a:r>
            <a:r>
              <a:rPr lang="en-US" sz="2800" dirty="0"/>
              <a:t> </a:t>
            </a:r>
            <a:r>
              <a:rPr lang="en-US" sz="2800" dirty="0" smtClean="0"/>
              <a:t>page, type </a:t>
            </a:r>
            <a:r>
              <a:rPr lang="en-US" sz="2800" b="1" dirty="0" err="1" smtClean="0"/>
              <a:t>iis-lb</a:t>
            </a:r>
            <a:r>
              <a:rPr lang="en-US" sz="2800" dirty="0" smtClean="0"/>
              <a:t> in the search field and then click the </a:t>
            </a:r>
            <a:r>
              <a:rPr lang="en-US" sz="2800" b="1" dirty="0" smtClean="0"/>
              <a:t>GO</a:t>
            </a:r>
            <a:r>
              <a:rPr lang="en-US" sz="2800" dirty="0" smtClean="0"/>
              <a:t> button.</a:t>
            </a:r>
            <a:endParaRPr lang="en-US" sz="2800" dirty="0"/>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b="54126"/>
          <a:stretch/>
        </p:blipFill>
        <p:spPr>
          <a:xfrm>
            <a:off x="5427331" y="2501301"/>
            <a:ext cx="10492676" cy="5405014"/>
          </a:xfrm>
          <a:prstGeom prst="rect">
            <a:avLst/>
          </a:prstGeom>
        </p:spPr>
      </p:pic>
    </p:spTree>
    <p:extLst>
      <p:ext uri="{BB962C8B-B14F-4D97-AF65-F5344CB8AC3E}">
        <p14:creationId xmlns:p14="http://schemas.microsoft.com/office/powerpoint/2010/main" val="295130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err="1" smtClean="0"/>
              <a:t>iis-lb</a:t>
            </a:r>
            <a:r>
              <a:rPr lang="en-US" sz="2800" b="1" dirty="0" smtClean="0"/>
              <a:t> </a:t>
            </a:r>
            <a:r>
              <a:rPr lang="en-US" sz="2800" dirty="0" smtClean="0"/>
              <a:t>link.</a:t>
            </a:r>
            <a:endParaRPr lang="en-US" sz="2800"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0037" b="31941"/>
          <a:stretch/>
        </p:blipFill>
        <p:spPr>
          <a:xfrm>
            <a:off x="6299200" y="1856198"/>
            <a:ext cx="9245600" cy="5777980"/>
          </a:xfrm>
          <a:prstGeom prst="rect">
            <a:avLst/>
          </a:prstGeom>
        </p:spPr>
      </p:pic>
    </p:spTree>
    <p:extLst>
      <p:ext uri="{BB962C8B-B14F-4D97-AF65-F5344CB8AC3E}">
        <p14:creationId xmlns:p14="http://schemas.microsoft.com/office/powerpoint/2010/main" val="301865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20249</TotalTime>
  <Words>4905</Words>
  <Application>Microsoft Office PowerPoint</Application>
  <PresentationFormat>Custom</PresentationFormat>
  <Paragraphs>614</Paragraphs>
  <Slides>45</Slides>
  <Notes>45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Arial</vt:lpstr>
      <vt:lpstr>Courier New</vt:lpstr>
      <vt:lpstr>Inconsolata</vt:lpstr>
      <vt:lpstr>Wingdings</vt:lpstr>
      <vt:lpstr>ChefDk3.2Template</vt:lpstr>
      <vt:lpstr>Community Cookbooks</vt:lpstr>
      <vt:lpstr>Objectives</vt:lpstr>
      <vt:lpstr>Load Balancer</vt:lpstr>
      <vt:lpstr>Load Balancer</vt:lpstr>
      <vt:lpstr>Community Cookbooks</vt:lpstr>
      <vt:lpstr>Community Cookbooks</vt:lpstr>
      <vt:lpstr>Load Balancer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Load Balancer</vt:lpstr>
      <vt:lpstr>Supermarket Cookbooks</vt:lpstr>
      <vt:lpstr>GE: Capture Node's Public Host Name and IP</vt:lpstr>
      <vt:lpstr>GE: Capture Node's Public Host Name and IP</vt:lpstr>
      <vt:lpstr>AWS VM Instances</vt:lpstr>
      <vt:lpstr>GE: Capture Node's Public Host Name and IP</vt:lpstr>
      <vt:lpstr>GE: Edit the myiis-lb Default Recipe</vt:lpstr>
      <vt:lpstr>GE: Edit the myiis-lb Default Recipe</vt:lpstr>
      <vt:lpstr>GE: Edit the myiis-lb Default Recipe</vt:lpstr>
      <vt:lpstr>GE: Edit the myiis-lb Default Recipe</vt:lpstr>
      <vt:lpstr>Load Balancer</vt:lpstr>
      <vt:lpstr>Lab: Upload the Cookbook</vt:lpstr>
      <vt:lpstr>Lab: Change in the Cookbook Directory</vt:lpstr>
      <vt:lpstr>Lab: Install Cookbook Dependencies</vt:lpstr>
      <vt:lpstr>Lab: Upload the Cookbook to Chef Server</vt:lpstr>
      <vt:lpstr>Lab: Verify the Cookbook Upload</vt:lpstr>
      <vt:lpstr>Load Balancer</vt:lpstr>
      <vt:lpstr>Lab: Bootstrap a Load Balancer</vt:lpstr>
      <vt:lpstr>Lab: Bootstrap a New Node</vt:lpstr>
      <vt:lpstr>Lab: Validate the New Node</vt:lpstr>
      <vt:lpstr>Lab: Define the Run List</vt:lpstr>
      <vt:lpstr>Lab: Validate the Run List</vt:lpstr>
      <vt:lpstr>RDP Woes</vt:lpstr>
      <vt:lpstr>GE: Using knife winrm</vt:lpstr>
      <vt:lpstr>GE: Define the Run List</vt:lpstr>
      <vt:lpstr>PowerPoint Presentation</vt:lpstr>
      <vt:lpstr>Load Balancer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2203</cp:revision>
  <cp:lastPrinted>2015-02-07T23:49:10Z</cp:lastPrinted>
  <dcterms:created xsi:type="dcterms:W3CDTF">2012-09-13T17:36:07Z</dcterms:created>
  <dcterms:modified xsi:type="dcterms:W3CDTF">2016-01-12T20:41:25Z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